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23"/>
  </p:notesMasterIdLst>
  <p:handoutMasterIdLst>
    <p:handoutMasterId r:id="rId24"/>
  </p:handoutMasterIdLst>
  <p:sldIdLst>
    <p:sldId id="256" r:id="rId2"/>
    <p:sldId id="267" r:id="rId3"/>
    <p:sldId id="272" r:id="rId4"/>
    <p:sldId id="303" r:id="rId5"/>
    <p:sldId id="296" r:id="rId6"/>
    <p:sldId id="297" r:id="rId7"/>
    <p:sldId id="287" r:id="rId8"/>
    <p:sldId id="281" r:id="rId9"/>
    <p:sldId id="288" r:id="rId10"/>
    <p:sldId id="278" r:id="rId11"/>
    <p:sldId id="295" r:id="rId12"/>
    <p:sldId id="271" r:id="rId13"/>
    <p:sldId id="269" r:id="rId14"/>
    <p:sldId id="304" r:id="rId15"/>
    <p:sldId id="292" r:id="rId16"/>
    <p:sldId id="302" r:id="rId17"/>
    <p:sldId id="284" r:id="rId18"/>
    <p:sldId id="285" r:id="rId19"/>
    <p:sldId id="275" r:id="rId20"/>
    <p:sldId id="299"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63478" autoAdjust="0"/>
  </p:normalViewPr>
  <p:slideViewPr>
    <p:cSldViewPr>
      <p:cViewPr varScale="1">
        <p:scale>
          <a:sx n="56" d="100"/>
          <a:sy n="56" d="100"/>
        </p:scale>
        <p:origin x="-23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324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ichard\Desktop\marla%20recovery\Marla's%20stuff\PhD\Thesis\Third%20paper\working%20fi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TT"/>
  <c:chart>
    <c:title>
      <c:layout/>
    </c:title>
    <c:plotArea>
      <c:layout/>
      <c:lineChart>
        <c:grouping val="standard"/>
        <c:ser>
          <c:idx val="0"/>
          <c:order val="0"/>
          <c:tx>
            <c:strRef>
              <c:f>Sheet1!$B$1</c:f>
              <c:strCache>
                <c:ptCount val="1"/>
                <c:pt idx="0">
                  <c:v>T&amp;T composite index</c:v>
                </c:pt>
              </c:strCache>
            </c:strRef>
          </c:tx>
          <c:marker>
            <c:symbol val="none"/>
          </c:marker>
          <c:cat>
            <c:numRef>
              <c:f>Sheet1!$A$2:$A$132</c:f>
              <c:numCache>
                <c:formatCode>mmm\-yy</c:formatCode>
                <c:ptCount val="131"/>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numCache>
            </c:numRef>
          </c:cat>
          <c:val>
            <c:numRef>
              <c:f>Sheet1!$B$2:$B$132</c:f>
              <c:numCache>
                <c:formatCode>General</c:formatCode>
                <c:ptCount val="131"/>
                <c:pt idx="0">
                  <c:v>427.81</c:v>
                </c:pt>
                <c:pt idx="1">
                  <c:v>480.26</c:v>
                </c:pt>
                <c:pt idx="2">
                  <c:v>486.7</c:v>
                </c:pt>
                <c:pt idx="3">
                  <c:v>483.78999999999928</c:v>
                </c:pt>
                <c:pt idx="4">
                  <c:v>478.8</c:v>
                </c:pt>
                <c:pt idx="5">
                  <c:v>476.8</c:v>
                </c:pt>
                <c:pt idx="6">
                  <c:v>461.77</c:v>
                </c:pt>
                <c:pt idx="7">
                  <c:v>453.68</c:v>
                </c:pt>
                <c:pt idx="8">
                  <c:v>447.33</c:v>
                </c:pt>
                <c:pt idx="9">
                  <c:v>446.71999999999969</c:v>
                </c:pt>
                <c:pt idx="10">
                  <c:v>444.78999999999928</c:v>
                </c:pt>
                <c:pt idx="11">
                  <c:v>441.5</c:v>
                </c:pt>
                <c:pt idx="12">
                  <c:v>440.08</c:v>
                </c:pt>
                <c:pt idx="13">
                  <c:v>432.25</c:v>
                </c:pt>
                <c:pt idx="14">
                  <c:v>422.36</c:v>
                </c:pt>
                <c:pt idx="15">
                  <c:v>419.69</c:v>
                </c:pt>
                <c:pt idx="16">
                  <c:v>425.24</c:v>
                </c:pt>
                <c:pt idx="17">
                  <c:v>423.89</c:v>
                </c:pt>
                <c:pt idx="18">
                  <c:v>432.96</c:v>
                </c:pt>
                <c:pt idx="19">
                  <c:v>444.48999999999916</c:v>
                </c:pt>
                <c:pt idx="20">
                  <c:v>444.08</c:v>
                </c:pt>
                <c:pt idx="21">
                  <c:v>415.86</c:v>
                </c:pt>
                <c:pt idx="22">
                  <c:v>425.19</c:v>
                </c:pt>
                <c:pt idx="23">
                  <c:v>434.19</c:v>
                </c:pt>
                <c:pt idx="24">
                  <c:v>435.15000000000032</c:v>
                </c:pt>
                <c:pt idx="25">
                  <c:v>445.07</c:v>
                </c:pt>
                <c:pt idx="26">
                  <c:v>455.27</c:v>
                </c:pt>
                <c:pt idx="27">
                  <c:v>464.01</c:v>
                </c:pt>
                <c:pt idx="28">
                  <c:v>467.87</c:v>
                </c:pt>
                <c:pt idx="29">
                  <c:v>480.91999999999928</c:v>
                </c:pt>
                <c:pt idx="30">
                  <c:v>483.78</c:v>
                </c:pt>
                <c:pt idx="31">
                  <c:v>484.54</c:v>
                </c:pt>
                <c:pt idx="32">
                  <c:v>488.61</c:v>
                </c:pt>
                <c:pt idx="33">
                  <c:v>520.6</c:v>
                </c:pt>
                <c:pt idx="34">
                  <c:v>540.29000000000053</c:v>
                </c:pt>
                <c:pt idx="35">
                  <c:v>545.55999999999949</c:v>
                </c:pt>
                <c:pt idx="36">
                  <c:v>544.4</c:v>
                </c:pt>
                <c:pt idx="37">
                  <c:v>562.41</c:v>
                </c:pt>
                <c:pt idx="38">
                  <c:v>564.20000000000005</c:v>
                </c:pt>
                <c:pt idx="39">
                  <c:v>555.70000000000005</c:v>
                </c:pt>
                <c:pt idx="40">
                  <c:v>556.29999999999995</c:v>
                </c:pt>
                <c:pt idx="41">
                  <c:v>560.4</c:v>
                </c:pt>
                <c:pt idx="42">
                  <c:v>572</c:v>
                </c:pt>
                <c:pt idx="43">
                  <c:v>581.29999999999995</c:v>
                </c:pt>
                <c:pt idx="44">
                  <c:v>600</c:v>
                </c:pt>
                <c:pt idx="45">
                  <c:v>656.1</c:v>
                </c:pt>
                <c:pt idx="46">
                  <c:v>680.7</c:v>
                </c:pt>
                <c:pt idx="47">
                  <c:v>694.1</c:v>
                </c:pt>
                <c:pt idx="48">
                  <c:v>718.9</c:v>
                </c:pt>
                <c:pt idx="49">
                  <c:v>793.3</c:v>
                </c:pt>
                <c:pt idx="50">
                  <c:v>839.4</c:v>
                </c:pt>
                <c:pt idx="51">
                  <c:v>881.3</c:v>
                </c:pt>
                <c:pt idx="52">
                  <c:v>893.6</c:v>
                </c:pt>
                <c:pt idx="53">
                  <c:v>904.7</c:v>
                </c:pt>
                <c:pt idx="54">
                  <c:v>914</c:v>
                </c:pt>
                <c:pt idx="55">
                  <c:v>965.4</c:v>
                </c:pt>
                <c:pt idx="56">
                  <c:v>962.7</c:v>
                </c:pt>
                <c:pt idx="57">
                  <c:v>986.3</c:v>
                </c:pt>
                <c:pt idx="58" formatCode="#,##0.00">
                  <c:v>1060.2</c:v>
                </c:pt>
                <c:pt idx="59" formatCode="#,##0.00">
                  <c:v>1074.5999999999999</c:v>
                </c:pt>
                <c:pt idx="60" formatCode="#,##0.00">
                  <c:v>1086.8</c:v>
                </c:pt>
                <c:pt idx="61" formatCode="#,##0.00">
                  <c:v>1096.4000000000001</c:v>
                </c:pt>
                <c:pt idx="62" formatCode="#,##0.00">
                  <c:v>1148.5</c:v>
                </c:pt>
                <c:pt idx="63" formatCode="#,##0.00">
                  <c:v>1203.4000000000001</c:v>
                </c:pt>
                <c:pt idx="64" formatCode="#,##0.00">
                  <c:v>1215.2</c:v>
                </c:pt>
                <c:pt idx="65" formatCode="#,##0.00">
                  <c:v>1170.3</c:v>
                </c:pt>
                <c:pt idx="66" formatCode="#,##0.00">
                  <c:v>1145.0999999999999</c:v>
                </c:pt>
                <c:pt idx="67" formatCode="#,##0.00">
                  <c:v>1066.3</c:v>
                </c:pt>
                <c:pt idx="68" formatCode="#,##0.00">
                  <c:v>1082.9000000000001</c:v>
                </c:pt>
                <c:pt idx="69" formatCode="#,##0.00">
                  <c:v>1088.7</c:v>
                </c:pt>
                <c:pt idx="70" formatCode="#,##0.00">
                  <c:v>1073.5999999999999</c:v>
                </c:pt>
                <c:pt idx="71" formatCode="#,##0.00">
                  <c:v>1067.4000000000001</c:v>
                </c:pt>
                <c:pt idx="72" formatCode="#,##0.00">
                  <c:v>1043.8</c:v>
                </c:pt>
                <c:pt idx="73" formatCode="#,##0.00">
                  <c:v>1003.5</c:v>
                </c:pt>
                <c:pt idx="74">
                  <c:v>958.6</c:v>
                </c:pt>
                <c:pt idx="75">
                  <c:v>925.8</c:v>
                </c:pt>
                <c:pt idx="76">
                  <c:v>944.7</c:v>
                </c:pt>
                <c:pt idx="77">
                  <c:v>920.3</c:v>
                </c:pt>
                <c:pt idx="78">
                  <c:v>901.9</c:v>
                </c:pt>
                <c:pt idx="79">
                  <c:v>879.7</c:v>
                </c:pt>
                <c:pt idx="80">
                  <c:v>868.8</c:v>
                </c:pt>
                <c:pt idx="81">
                  <c:v>864</c:v>
                </c:pt>
                <c:pt idx="82">
                  <c:v>898.1</c:v>
                </c:pt>
                <c:pt idx="83">
                  <c:v>969.2</c:v>
                </c:pt>
                <c:pt idx="84">
                  <c:v>974.6</c:v>
                </c:pt>
                <c:pt idx="85">
                  <c:v>951.6</c:v>
                </c:pt>
                <c:pt idx="86">
                  <c:v>929.1</c:v>
                </c:pt>
                <c:pt idx="87">
                  <c:v>941.7</c:v>
                </c:pt>
                <c:pt idx="88">
                  <c:v>907.9</c:v>
                </c:pt>
                <c:pt idx="89">
                  <c:v>918.8</c:v>
                </c:pt>
                <c:pt idx="90">
                  <c:v>904.9</c:v>
                </c:pt>
                <c:pt idx="91">
                  <c:v>917</c:v>
                </c:pt>
                <c:pt idx="92">
                  <c:v>936.6</c:v>
                </c:pt>
                <c:pt idx="93">
                  <c:v>946</c:v>
                </c:pt>
                <c:pt idx="94">
                  <c:v>957.2</c:v>
                </c:pt>
                <c:pt idx="95">
                  <c:v>982</c:v>
                </c:pt>
                <c:pt idx="96">
                  <c:v>984.4</c:v>
                </c:pt>
                <c:pt idx="97">
                  <c:v>983.69</c:v>
                </c:pt>
                <c:pt idx="98">
                  <c:v>992.84999999999854</c:v>
                </c:pt>
                <c:pt idx="99" formatCode="#,##0.00">
                  <c:v>1065.49</c:v>
                </c:pt>
                <c:pt idx="100" formatCode="#,##0.00">
                  <c:v>1141.05</c:v>
                </c:pt>
                <c:pt idx="101" formatCode="#,##0.00">
                  <c:v>1150.24</c:v>
                </c:pt>
                <c:pt idx="102" formatCode="#,##0.00">
                  <c:v>1171.28</c:v>
                </c:pt>
                <c:pt idx="103" formatCode="#,##0.00">
                  <c:v>1132.43</c:v>
                </c:pt>
                <c:pt idx="104" formatCode="#,##0.00">
                  <c:v>1065.5999999999999</c:v>
                </c:pt>
                <c:pt idx="105">
                  <c:v>921.1</c:v>
                </c:pt>
                <c:pt idx="106">
                  <c:v>872</c:v>
                </c:pt>
                <c:pt idx="107">
                  <c:v>842.9</c:v>
                </c:pt>
                <c:pt idx="108">
                  <c:v>849.8</c:v>
                </c:pt>
                <c:pt idx="109">
                  <c:v>842.4</c:v>
                </c:pt>
                <c:pt idx="110">
                  <c:v>821.8</c:v>
                </c:pt>
                <c:pt idx="111">
                  <c:v>805.6</c:v>
                </c:pt>
                <c:pt idx="112">
                  <c:v>788.1</c:v>
                </c:pt>
                <c:pt idx="113">
                  <c:v>779.6</c:v>
                </c:pt>
                <c:pt idx="114">
                  <c:v>786.1</c:v>
                </c:pt>
                <c:pt idx="115">
                  <c:v>783.7</c:v>
                </c:pt>
                <c:pt idx="116">
                  <c:v>787.53</c:v>
                </c:pt>
                <c:pt idx="117">
                  <c:v>787.7</c:v>
                </c:pt>
                <c:pt idx="118">
                  <c:v>775.35999999999842</c:v>
                </c:pt>
                <c:pt idx="119">
                  <c:v>765.3</c:v>
                </c:pt>
                <c:pt idx="120">
                  <c:v>767.2</c:v>
                </c:pt>
                <c:pt idx="121">
                  <c:v>801.4</c:v>
                </c:pt>
                <c:pt idx="122">
                  <c:v>817.7</c:v>
                </c:pt>
                <c:pt idx="123">
                  <c:v>825.1</c:v>
                </c:pt>
                <c:pt idx="124">
                  <c:v>832.4</c:v>
                </c:pt>
                <c:pt idx="125">
                  <c:v>827.2</c:v>
                </c:pt>
                <c:pt idx="126">
                  <c:v>818.81999999999948</c:v>
                </c:pt>
                <c:pt idx="127">
                  <c:v>816.47</c:v>
                </c:pt>
                <c:pt idx="128">
                  <c:v>821.65</c:v>
                </c:pt>
                <c:pt idx="129">
                  <c:v>816.88</c:v>
                </c:pt>
                <c:pt idx="130">
                  <c:v>829.14</c:v>
                </c:pt>
              </c:numCache>
            </c:numRef>
          </c:val>
        </c:ser>
        <c:marker val="1"/>
        <c:axId val="90408832"/>
        <c:axId val="90512000"/>
      </c:lineChart>
      <c:dateAx>
        <c:axId val="90408832"/>
        <c:scaling>
          <c:orientation val="minMax"/>
        </c:scaling>
        <c:axPos val="b"/>
        <c:numFmt formatCode="mmm\-yy" sourceLinked="1"/>
        <c:tickLblPos val="nextTo"/>
        <c:crossAx val="90512000"/>
        <c:crosses val="autoZero"/>
        <c:auto val="1"/>
        <c:lblOffset val="100"/>
      </c:dateAx>
      <c:valAx>
        <c:axId val="90512000"/>
        <c:scaling>
          <c:orientation val="minMax"/>
        </c:scaling>
        <c:axPos val="l"/>
        <c:majorGridlines/>
        <c:numFmt formatCode="General" sourceLinked="1"/>
        <c:tickLblPos val="nextTo"/>
        <c:crossAx val="90408832"/>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62ADDF-9588-4E1B-8D53-42DE4B568FF2}" type="datetimeFigureOut">
              <a:rPr lang="en-US" smtClean="0"/>
              <a:pPr/>
              <a:t>6/23/2011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9FF730-B922-4980-9577-E45224F0D4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40A80-7065-4243-BD94-2795468CD75E}" type="datetimeFigureOut">
              <a:rPr lang="en-US" smtClean="0"/>
              <a:pPr/>
              <a:t>6/23/2011</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F1B45-CDAB-460B-BE41-D312234C1654}" type="slidenum">
              <a:rPr lang="en-TT" smtClean="0"/>
              <a:pPr/>
              <a:t>‹#›</a:t>
            </a:fld>
            <a:endParaRPr lang="en-T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Risk_avers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en.wikipedia.org/wiki/Rational_expectations" TargetMode="External"/><Relationship Id="rId4" Type="http://schemas.openxmlformats.org/officeDocument/2006/relationships/hyperlink" Target="http://en.wikipedia.org/wiki/Utilit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smtClean="0"/>
          </a:p>
          <a:p>
            <a:endParaRPr lang="en-US" dirty="0" smtClean="0"/>
          </a:p>
          <a:p>
            <a:r>
              <a:rPr lang="en-US" dirty="0" smtClean="0"/>
              <a:t>Chair – Dr. Alvin </a:t>
            </a:r>
            <a:r>
              <a:rPr lang="en-US" dirty="0" err="1" smtClean="0"/>
              <a:t>Hilaire</a:t>
            </a:r>
            <a:endParaRPr lang="en-US" dirty="0" smtClean="0"/>
          </a:p>
          <a:p>
            <a:endParaRPr lang="en-US" dirty="0" smtClean="0"/>
          </a:p>
          <a:p>
            <a:r>
              <a:rPr lang="en-US" dirty="0" smtClean="0"/>
              <a:t>Fellow Panel Members – Mr. Kelvin </a:t>
            </a:r>
            <a:r>
              <a:rPr lang="en-US" dirty="0" err="1" smtClean="0"/>
              <a:t>Seargeant</a:t>
            </a:r>
            <a:endParaRPr lang="en-US" dirty="0" smtClean="0"/>
          </a:p>
          <a:p>
            <a:endParaRPr lang="en-US" dirty="0" smtClean="0"/>
          </a:p>
          <a:p>
            <a:r>
              <a:rPr lang="en-US" dirty="0" smtClean="0"/>
              <a:t>Other</a:t>
            </a:r>
            <a:r>
              <a:rPr lang="en-US" baseline="0" dirty="0" smtClean="0"/>
              <a:t> presenters and participants</a:t>
            </a:r>
            <a:r>
              <a:rPr lang="en-US" dirty="0" smtClean="0"/>
              <a:t>.</a:t>
            </a:r>
            <a:endParaRPr lang="en-US" dirty="0" smtClean="0"/>
          </a:p>
          <a:p>
            <a:endParaRPr lang="en-US" dirty="0" smtClean="0"/>
          </a:p>
          <a:p>
            <a:r>
              <a:rPr lang="en-US" dirty="0" smtClean="0"/>
              <a:t>Good afternoon.</a:t>
            </a:r>
          </a:p>
        </p:txBody>
      </p:sp>
      <p:sp>
        <p:nvSpPr>
          <p:cNvPr id="4" name="Slide Number Placeholder 3"/>
          <p:cNvSpPr>
            <a:spLocks noGrp="1"/>
          </p:cNvSpPr>
          <p:nvPr>
            <p:ph type="sldNum" sz="quarter" idx="10"/>
          </p:nvPr>
        </p:nvSpPr>
        <p:spPr/>
        <p:txBody>
          <a:bodyPr/>
          <a:lstStyle/>
          <a:p>
            <a:fld id="{C45F1B45-CDAB-460B-BE41-D312234C1654}" type="slidenum">
              <a:rPr lang="en-TT" smtClean="0"/>
              <a:pPr/>
              <a:t>1</a:t>
            </a:fld>
            <a:endParaRPr lang="en-T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14810"/>
            <a:ext cx="6858000" cy="4929190"/>
          </a:xfrm>
        </p:spPr>
        <p:txBody>
          <a:bodyPr>
            <a:normAutofit/>
          </a:bodyPr>
          <a:lstStyle/>
          <a:p>
            <a:r>
              <a:rPr lang="en-US" dirty="0" smtClean="0"/>
              <a:t>Prospect theory, which was put forward by</a:t>
            </a:r>
            <a:r>
              <a:rPr lang="en-US" baseline="0" dirty="0" smtClean="0"/>
              <a:t> </a:t>
            </a:r>
            <a:r>
              <a:rPr lang="en-US" sz="1200" kern="1200" dirty="0" smtClean="0">
                <a:solidFill>
                  <a:schemeClr val="tx1"/>
                </a:solidFill>
                <a:latin typeface="+mn-lt"/>
                <a:ea typeface="+mn-ea"/>
                <a:cs typeface="+mn-cs"/>
              </a:rPr>
              <a:t>Kahneman and </a:t>
            </a:r>
            <a:r>
              <a:rPr lang="en-US" sz="1200" kern="1200" dirty="0" err="1" smtClean="0">
                <a:solidFill>
                  <a:schemeClr val="tx1"/>
                </a:solidFill>
                <a:latin typeface="+mn-lt"/>
                <a:ea typeface="+mn-ea"/>
                <a:cs typeface="+mn-cs"/>
              </a:rPr>
              <a:t>Tversky</a:t>
            </a:r>
            <a:r>
              <a:rPr lang="en-US" sz="1200" kern="1200" dirty="0" smtClean="0">
                <a:solidFill>
                  <a:schemeClr val="tx1"/>
                </a:solidFill>
                <a:latin typeface="+mn-lt"/>
                <a:ea typeface="+mn-ea"/>
                <a:cs typeface="+mn-cs"/>
              </a:rPr>
              <a:t> in 1979,</a:t>
            </a:r>
            <a:r>
              <a:rPr lang="en-US" dirty="0" smtClean="0"/>
              <a:t> is the one major Behavioural Finance theory which attempts to explain investor </a:t>
            </a:r>
            <a:r>
              <a:rPr lang="en-US" dirty="0" err="1" smtClean="0"/>
              <a:t>behaviour</a:t>
            </a:r>
            <a:r>
              <a:rPr lang="en-US" dirty="0" smtClean="0"/>
              <a:t>. All other behavioural finance work</a:t>
            </a:r>
            <a:r>
              <a:rPr lang="en-US" baseline="0" dirty="0" smtClean="0"/>
              <a:t> just discussed, shows the weaknesses of mainstream finance theories, but do not provide an alternative.</a:t>
            </a:r>
            <a:endParaRPr lang="en-US" dirty="0" smtClean="0"/>
          </a:p>
          <a:p>
            <a:endParaRPr lang="en-US" dirty="0" smtClean="0"/>
          </a:p>
          <a:p>
            <a:r>
              <a:rPr lang="en-US" dirty="0" smtClean="0"/>
              <a:t>Prospect theory asserts that decision makers prefer certain outcomes over probable outcomes (called the certainty effect). </a:t>
            </a:r>
          </a:p>
          <a:p>
            <a:endParaRPr lang="en-US" dirty="0" smtClean="0"/>
          </a:p>
          <a:p>
            <a:r>
              <a:rPr lang="en-US" dirty="0" smtClean="0"/>
              <a:t>The certainty effect causes investors to be risk averse when faced with sure gains and risk seeking when faced with sure losses. This certainty effect causes investors</a:t>
            </a:r>
            <a:r>
              <a:rPr lang="en-US" baseline="0" dirty="0" smtClean="0"/>
              <a:t> to exit profitable trades too early, while loss aversion causes investors to hold on to </a:t>
            </a:r>
            <a:r>
              <a:rPr lang="en-US" baseline="0" dirty="0" err="1" smtClean="0"/>
              <a:t>lossmaking</a:t>
            </a:r>
            <a:r>
              <a:rPr lang="en-US" baseline="0" dirty="0" smtClean="0"/>
              <a:t> trades too long.</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Further work  by </a:t>
            </a:r>
            <a:r>
              <a:rPr lang="en-US" dirty="0" err="1" smtClean="0"/>
              <a:t>Barberis</a:t>
            </a:r>
            <a:r>
              <a:rPr lang="en-US" dirty="0" smtClean="0"/>
              <a:t> et al in 1999 found that the utility derived by the investor from gains or losses in wealth not only depends on his existing stock of wealth but on his past investment outcomes (called the ‘house money’ effect) such that current losses intensify the pain of earlier losses, or are cushioned by prior gains.</a:t>
            </a:r>
          </a:p>
          <a:p>
            <a:endParaRPr lang="en-US" dirty="0" smtClean="0"/>
          </a:p>
          <a:p>
            <a:r>
              <a:rPr lang="en-US" dirty="0" smtClean="0"/>
              <a:t>Prospect theory empirically demonstrates that framing effects, nonlinear preferences, source dependence, risk seeking and loss aversion for example, repeatedly override any rational choices.</a:t>
            </a:r>
          </a:p>
          <a:p>
            <a:r>
              <a:rPr lang="en-US" dirty="0" smtClean="0"/>
              <a:t>Critique -  Prospect theory does not suggest what the market’s reaction to or interpretation of any specific economic event would be, since an individual’s reaction depends on his own view of his particular circumstances, such that an event  viewed positively would cause risk aversion and an event viewed negatively would cause risk seeking </a:t>
            </a:r>
            <a:r>
              <a:rPr lang="en-US" dirty="0" err="1" smtClean="0"/>
              <a:t>behaviour</a:t>
            </a:r>
            <a:r>
              <a:rPr lang="en-US" dirty="0" smtClean="0"/>
              <a:t>. This means that each person’s risk attitude is dynamic and unique, EVEN if the conditions for individuals were identical since is depends on PERCEPTION of one’s circumstances and INTERPRETATION</a:t>
            </a:r>
            <a:r>
              <a:rPr lang="en-US" baseline="0" dirty="0" smtClean="0"/>
              <a:t> </a:t>
            </a:r>
            <a:r>
              <a:rPr lang="en-US" dirty="0" smtClean="0"/>
              <a:t>of the event – this level</a:t>
            </a:r>
            <a:r>
              <a:rPr lang="en-US" baseline="0" dirty="0" smtClean="0"/>
              <a:t> of uniqueness and subjectivity </a:t>
            </a:r>
            <a:r>
              <a:rPr lang="en-US" dirty="0" smtClean="0"/>
              <a:t>makes for very difficult generalization and forecasting.</a:t>
            </a:r>
          </a:p>
        </p:txBody>
      </p:sp>
      <p:sp>
        <p:nvSpPr>
          <p:cNvPr id="4" name="Slide Number Placeholder 3"/>
          <p:cNvSpPr>
            <a:spLocks noGrp="1"/>
          </p:cNvSpPr>
          <p:nvPr>
            <p:ph type="sldNum" sz="quarter" idx="10"/>
          </p:nvPr>
        </p:nvSpPr>
        <p:spPr/>
        <p:txBody>
          <a:bodyPr/>
          <a:lstStyle/>
          <a:p>
            <a:fld id="{C45F1B45-CDAB-460B-BE41-D312234C1654}" type="slidenum">
              <a:rPr lang="en-TT" smtClean="0"/>
              <a:pPr/>
              <a:t>10</a:t>
            </a:fld>
            <a:endParaRPr lang="en-T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endParaRPr lang="en-TT" dirty="0" smtClean="0"/>
          </a:p>
          <a:p>
            <a:r>
              <a:rPr lang="en-TT" dirty="0" smtClean="0"/>
              <a:t>The approach adopted in this paper is as follows:</a:t>
            </a:r>
          </a:p>
          <a:p>
            <a:endParaRPr lang="en-TT" dirty="0" smtClean="0"/>
          </a:p>
          <a:p>
            <a:pPr marL="228600" lvl="0" indent="-228600">
              <a:buAutoNum type="arabicPeriod"/>
            </a:pPr>
            <a:r>
              <a:rPr lang="en-TT" dirty="0" smtClean="0"/>
              <a:t>We test the Trinidad and Tobago Composite Index (TTCI) to </a:t>
            </a:r>
            <a:r>
              <a:rPr lang="en-TT" b="1" dirty="0" smtClean="0"/>
              <a:t>determine the risk attitudes </a:t>
            </a:r>
            <a:r>
              <a:rPr lang="en-TT" dirty="0" smtClean="0"/>
              <a:t>of investors on the index. </a:t>
            </a:r>
            <a:endParaRPr lang="en-US" dirty="0" smtClean="0"/>
          </a:p>
          <a:p>
            <a:pPr marL="228600" lvl="0" indent="-228600">
              <a:buAutoNum type="arabicPeriod"/>
            </a:pPr>
            <a:r>
              <a:rPr lang="en-TT" dirty="0" smtClean="0"/>
              <a:t>We test these risk attitudes over time, across all trading results – gains and losses – to determine whether risk attitudes change based on changes in wealth</a:t>
            </a:r>
          </a:p>
          <a:p>
            <a:pPr marL="228600" lvl="0" indent="-228600">
              <a:buAutoNum type="arabicPeriod"/>
            </a:pPr>
            <a:r>
              <a:rPr lang="en-TT" dirty="0" smtClean="0"/>
              <a:t>We test to determine whether risk preferences determine the index value, or whether the index value determines </a:t>
            </a:r>
            <a:r>
              <a:rPr lang="en-TT" dirty="0" smtClean="0"/>
              <a:t>risk preferences.</a:t>
            </a:r>
            <a:endParaRPr lang="en-TT" dirty="0" smtClean="0"/>
          </a:p>
          <a:p>
            <a:pPr marL="228600" lvl="0" indent="-228600">
              <a:buAutoNum type="arabicPeriod"/>
            </a:pPr>
            <a:r>
              <a:rPr lang="en-TT" dirty="0" smtClean="0"/>
              <a:t>We conduct a survey of </a:t>
            </a:r>
            <a:r>
              <a:rPr lang="en-TT" dirty="0" err="1" smtClean="0"/>
              <a:t>Trini</a:t>
            </a:r>
            <a:r>
              <a:rPr lang="en-TT" dirty="0" smtClean="0"/>
              <a:t> finance professionals and investors, to verify the empirical results.</a:t>
            </a:r>
          </a:p>
          <a:p>
            <a:endParaRPr lang="en-US" dirty="0" smtClean="0"/>
          </a:p>
          <a:p>
            <a:r>
              <a:rPr lang="en-US" dirty="0" smtClean="0"/>
              <a:t>Note again that the assumption of a risk averse investor is upheld by expected utility theory regardless of market conditions. So in other words, this testing IS relevant.</a:t>
            </a:r>
          </a:p>
          <a:p>
            <a:endParaRPr lang="en-US" dirty="0" smtClean="0"/>
          </a:p>
          <a:p>
            <a:endParaRPr lang="en-TT"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11</a:t>
            </a:fld>
            <a:endParaRPr lang="en-T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US" dirty="0" smtClean="0"/>
              <a:t>Now for the discussion on the model we used.</a:t>
            </a:r>
          </a:p>
          <a:p>
            <a:endParaRPr lang="en-US" dirty="0" smtClean="0"/>
          </a:p>
          <a:p>
            <a:r>
              <a:rPr lang="en-US" dirty="0" smtClean="0"/>
              <a:t>We used the standard portfolio </a:t>
            </a:r>
            <a:r>
              <a:rPr lang="en-US" dirty="0" smtClean="0"/>
              <a:t>mode and used </a:t>
            </a:r>
            <a:r>
              <a:rPr lang="en-US" dirty="0" smtClean="0"/>
              <a:t>stochastic optimization to arrive at the optimal portfolio, then ran non-linear least squares regressions. </a:t>
            </a:r>
          </a:p>
          <a:p>
            <a:endParaRPr lang="en-US" dirty="0" smtClean="0"/>
          </a:p>
          <a:p>
            <a:r>
              <a:rPr lang="en-US" dirty="0" smtClean="0"/>
              <a:t>The most important thing to note here - </a:t>
            </a:r>
            <a:r>
              <a:rPr lang="en-US" dirty="0" err="1" smtClean="0"/>
              <a:t>V</a:t>
            </a:r>
            <a:r>
              <a:rPr lang="en-US" baseline="-25000" dirty="0" err="1" smtClean="0"/>
              <a:t>x</a:t>
            </a:r>
            <a:r>
              <a:rPr lang="en-US" baseline="-25000" dirty="0" smtClean="0"/>
              <a:t>   </a:t>
            </a:r>
            <a:r>
              <a:rPr lang="en-US" dirty="0" smtClean="0"/>
              <a:t>is the first derivative or marginal utility of wealth and </a:t>
            </a:r>
            <a:r>
              <a:rPr lang="en-US" dirty="0" err="1" smtClean="0"/>
              <a:t>V</a:t>
            </a:r>
            <a:r>
              <a:rPr lang="en-US" baseline="-25000" dirty="0" err="1" smtClean="0"/>
              <a:t>xx</a:t>
            </a:r>
            <a:r>
              <a:rPr lang="en-US" dirty="0" smtClean="0"/>
              <a:t> is the second derivative of wealth, and the ratio of the two is the measure of risk attitude, and we use OMEGA to denote investor risk attitude in this paper.</a:t>
            </a:r>
          </a:p>
          <a:p>
            <a:endParaRPr lang="en-US" dirty="0" smtClean="0"/>
          </a:p>
          <a:p>
            <a:r>
              <a:rPr lang="en-US" dirty="0" smtClean="0"/>
              <a:t>This model basically says that the ratio between the first and second derivative of the value function with respect to wealth is essentially our measure of risk attitude, such that a negative sign denotes risk aversion, positive denotes risk loving, zero denotes risk neutrality. </a:t>
            </a:r>
            <a:r>
              <a:rPr lang="en-US" b="1" dirty="0" smtClean="0"/>
              <a:t>It is the sign of this OMEGA coefficient that we are most interested in determining.</a:t>
            </a:r>
            <a:endParaRPr lang="en-US" b="1"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12</a:t>
            </a:fld>
            <a:endParaRPr lang="en-T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US" sz="1200" b="1" kern="1200" dirty="0" smtClean="0">
                <a:solidFill>
                  <a:schemeClr val="tx1"/>
                </a:solidFill>
                <a:latin typeface="+mn-lt"/>
                <a:ea typeface="+mn-ea"/>
                <a:cs typeface="+mn-cs"/>
              </a:rPr>
              <a:t> </a:t>
            </a:r>
            <a:endParaRPr lang="en-TT"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The Trinidad and Tobago Composite Index (TTCI)</a:t>
            </a:r>
          </a:p>
          <a:p>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month-end closing values on the TTCI for the period January 2000 to December 2010 were used, and the monthly return therefore was calculated using a simple percentage change of ‘t’ over ‘t-1’. In addition, we calculated a quarterly return, being the percentage change of time ‘t’ over ‘t-3’.</a:t>
            </a:r>
          </a:p>
          <a:p>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variance of the return (which is calculated for each monthly data point, for the past quarter or three data points) is used as the measure of volatility. </a:t>
            </a:r>
          </a:p>
          <a:p>
            <a:r>
              <a:rPr lang="en-US" sz="1200" kern="1200" dirty="0" smtClean="0">
                <a:solidFill>
                  <a:schemeClr val="tx1"/>
                </a:solidFill>
                <a:latin typeface="+mn-lt"/>
                <a:ea typeface="+mn-ea"/>
                <a:cs typeface="+mn-cs"/>
              </a:rPr>
              <a:t>   </a:t>
            </a:r>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average 91-day TTD treasury bill rate is used as the risk free rate, to calculate the quarterly risk premiums. Risk premium is calculated for each data point as the quarterly return minus the risk free rate. </a:t>
            </a:r>
            <a:r>
              <a:rPr lang="en-US" sz="1200" kern="1200" dirty="0" smtClean="0">
                <a:solidFill>
                  <a:schemeClr val="tx1"/>
                </a:solidFill>
                <a:latin typeface="+mn-lt"/>
                <a:ea typeface="+mn-ea"/>
                <a:cs typeface="+mn-cs"/>
              </a:rPr>
              <a:t>Variance, which is used as the measure of volatility is calculated</a:t>
            </a:r>
            <a:r>
              <a:rPr lang="en-US" sz="1200" kern="1200" baseline="0" dirty="0" smtClean="0">
                <a:solidFill>
                  <a:schemeClr val="tx1"/>
                </a:solidFill>
                <a:latin typeface="+mn-lt"/>
                <a:ea typeface="+mn-ea"/>
                <a:cs typeface="+mn-cs"/>
              </a:rPr>
              <a:t> as well.</a:t>
            </a:r>
            <a:endParaRPr lang="en-US" sz="1200" kern="1200" dirty="0" smtClean="0">
              <a:solidFill>
                <a:schemeClr val="tx1"/>
              </a:solidFill>
              <a:latin typeface="+mn-lt"/>
              <a:ea typeface="+mn-ea"/>
              <a:cs typeface="+mn-cs"/>
            </a:endParaRPr>
          </a:p>
          <a:p>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original data was segmented according to periods of positive quarterly returns and those of negative quarterly returns.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Also, I conducted a survey, which I will talk more about later.</a:t>
            </a:r>
          </a:p>
          <a:p>
            <a:endParaRPr lang="en-TT"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All of the data, aside from the local survey responses, were sourced online from the Central Bank and the Stock Exchange</a:t>
            </a:r>
          </a:p>
          <a:p>
            <a:endParaRPr lang="en-US"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13</a:t>
            </a:fld>
            <a:endParaRPr lang="en-T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This is just a graphical depiction of the TTCI – just to give you an idea of the trend from 2000</a:t>
            </a:r>
            <a:r>
              <a:rPr lang="en-TT" baseline="0" dirty="0" smtClean="0"/>
              <a:t> to the end of 2010.</a:t>
            </a:r>
            <a:endParaRPr lang="en-TT"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14</a:t>
            </a:fld>
            <a:endParaRPr lang="en-T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114800"/>
          </a:xfrm>
        </p:spPr>
        <p:txBody>
          <a:bodyPr>
            <a:normAutofit/>
          </a:bodyPr>
          <a:lstStyle/>
          <a:p>
            <a:r>
              <a:rPr lang="en-US" dirty="0" smtClean="0"/>
              <a:t>We conduct non-linear least squares regressions on e-views, using the </a:t>
            </a:r>
            <a:r>
              <a:rPr lang="en-US" dirty="0" smtClean="0"/>
              <a:t>model </a:t>
            </a:r>
            <a:r>
              <a:rPr lang="en-US" dirty="0" smtClean="0"/>
              <a:t>just discussed.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test the TTCI for risk attitude, and the effect of investment time horizons.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The short survey asked multiple choice questions to determine the respondents’ risk attitudes, </a:t>
            </a:r>
            <a:r>
              <a:rPr lang="en-US" dirty="0" err="1" smtClean="0"/>
              <a:t>behaviours</a:t>
            </a:r>
            <a:r>
              <a:rPr lang="en-US" dirty="0" smtClean="0"/>
              <a:t> and decision-making process. The survey population of 36 consisted mainly of acquaintances in the financial sector (portfolio managers, investment managers, traders, investment analysts) and private investors who invest in Trinidad and Tobago securities, who agreed to participate under the condition of anonymity. The survey was conducted in early 2011.</a:t>
            </a:r>
            <a:endParaRPr lang="en-T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On to the results….</a:t>
            </a:r>
          </a:p>
        </p:txBody>
      </p:sp>
      <p:sp>
        <p:nvSpPr>
          <p:cNvPr id="4" name="Slide Number Placeholder 3"/>
          <p:cNvSpPr>
            <a:spLocks noGrp="1"/>
          </p:cNvSpPr>
          <p:nvPr>
            <p:ph type="sldNum" sz="quarter" idx="10"/>
          </p:nvPr>
        </p:nvSpPr>
        <p:spPr/>
        <p:txBody>
          <a:bodyPr/>
          <a:lstStyle/>
          <a:p>
            <a:fld id="{C45F1B45-CDAB-460B-BE41-D312234C1654}" type="slidenum">
              <a:rPr lang="en-TT" smtClean="0"/>
              <a:pPr/>
              <a:t>15</a:t>
            </a:fld>
            <a:endParaRPr lang="en-T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TT" dirty="0" smtClean="0"/>
              <a:t>These coefficients reflect the </a:t>
            </a:r>
            <a:r>
              <a:rPr lang="el-GR" dirty="0" smtClean="0"/>
              <a:t>Ω</a:t>
            </a:r>
            <a:r>
              <a:rPr lang="en-TT" dirty="0" smtClean="0"/>
              <a:t> values - Recall that the sign of OMEGA shows the risk attitude. Note that the values for OMEGA are consistently POSITIVE, across</a:t>
            </a:r>
            <a:r>
              <a:rPr lang="en-TT" baseline="0" dirty="0" smtClean="0"/>
              <a:t> the entire dataset, and </a:t>
            </a:r>
            <a:r>
              <a:rPr lang="en-TT" dirty="0" smtClean="0"/>
              <a:t>even when there are losses being incurred.</a:t>
            </a:r>
          </a:p>
          <a:p>
            <a:endParaRPr lang="en-TT" dirty="0" smtClean="0"/>
          </a:p>
        </p:txBody>
      </p:sp>
      <p:sp>
        <p:nvSpPr>
          <p:cNvPr id="4" name="Slide Number Placeholder 3"/>
          <p:cNvSpPr>
            <a:spLocks noGrp="1"/>
          </p:cNvSpPr>
          <p:nvPr>
            <p:ph type="sldNum" sz="quarter" idx="10"/>
          </p:nvPr>
        </p:nvSpPr>
        <p:spPr/>
        <p:txBody>
          <a:bodyPr/>
          <a:lstStyle/>
          <a:p>
            <a:fld id="{C45F1B45-CDAB-460B-BE41-D312234C1654}" type="slidenum">
              <a:rPr lang="en-TT" smtClean="0"/>
              <a:pPr/>
              <a:t>16</a:t>
            </a:fld>
            <a:endParaRPr lang="en-T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TT" sz="1200" kern="1200" dirty="0" smtClean="0">
                <a:solidFill>
                  <a:schemeClr val="tx1"/>
                </a:solidFill>
                <a:latin typeface="+mn-lt"/>
                <a:ea typeface="+mn-ea"/>
                <a:cs typeface="+mn-cs"/>
              </a:rPr>
              <a:t>the findings were:</a:t>
            </a:r>
          </a:p>
          <a:p>
            <a:endParaRPr lang="en-TT" sz="1200" kern="1200" dirty="0" smtClean="0">
              <a:solidFill>
                <a:schemeClr val="tx1"/>
              </a:solidFill>
              <a:latin typeface="+mn-lt"/>
              <a:ea typeface="+mn-ea"/>
              <a:cs typeface="+mn-cs"/>
            </a:endParaRPr>
          </a:p>
          <a:p>
            <a:r>
              <a:rPr lang="en-US" dirty="0" smtClean="0"/>
              <a:t>1. The </a:t>
            </a:r>
            <a:r>
              <a:rPr lang="en-US" dirty="0" smtClean="0"/>
              <a:t>results of a consistently positive value for OMEGA, show that investors on the TTCI, when making a decision based on daily, monthly or quarterly return, adopt a risk-loving approach in general, as reflected by the consistently positive OMEGA coefficients – regardless </a:t>
            </a:r>
            <a:r>
              <a:rPr lang="en-US" dirty="0" smtClean="0"/>
              <a:t>of </a:t>
            </a:r>
            <a:r>
              <a:rPr lang="en-US" dirty="0" smtClean="0"/>
              <a:t>whether gains or losses are being </a:t>
            </a:r>
            <a:r>
              <a:rPr lang="en-US" dirty="0" smtClean="0"/>
              <a:t>realized. </a:t>
            </a:r>
            <a:r>
              <a:rPr lang="en-US" sz="1200" kern="1200" dirty="0" smtClean="0">
                <a:solidFill>
                  <a:schemeClr val="tx1"/>
                </a:solidFill>
                <a:latin typeface="+mn-lt"/>
                <a:ea typeface="+mn-ea"/>
                <a:cs typeface="+mn-cs"/>
              </a:rPr>
              <a:t>As we saw in the table,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even when returns are negative, investors are risk loving, which directly contradicts expected utility theory. Further, 83% of the OMEGA series for quarterly negative returns was positive, again indicating a prevalence of risk loving attitudes, even in the face of losses. We also examined the OMEGA</a:t>
            </a:r>
            <a:r>
              <a:rPr lang="en-US" sz="1200" kern="1200" baseline="0" dirty="0" smtClean="0">
                <a:solidFill>
                  <a:schemeClr val="tx1"/>
                </a:solidFill>
                <a:latin typeface="+mn-lt"/>
                <a:ea typeface="+mn-ea"/>
                <a:cs typeface="+mn-cs"/>
              </a:rPr>
              <a:t> series </a:t>
            </a:r>
            <a:r>
              <a:rPr lang="en-US" sz="1200" kern="1200" dirty="0" smtClean="0">
                <a:solidFill>
                  <a:schemeClr val="tx1"/>
                </a:solidFill>
                <a:latin typeface="+mn-lt"/>
                <a:ea typeface="+mn-ea"/>
                <a:cs typeface="+mn-cs"/>
              </a:rPr>
              <a:t>for periods of quarterly positive returns, and OMEGA is positive throughout – indicating a risk loving attitude when faced with gains, contrary to prospect theory and expected utility theory. </a:t>
            </a:r>
            <a:endParaRPr lang="en-TT" sz="1200" kern="1200" dirty="0" smtClean="0">
              <a:solidFill>
                <a:schemeClr val="tx1"/>
              </a:solidFill>
              <a:latin typeface="+mn-lt"/>
              <a:ea typeface="+mn-ea"/>
              <a:cs typeface="+mn-cs"/>
            </a:endParaRPr>
          </a:p>
          <a:p>
            <a:endParaRPr lang="en-TT" dirty="0" smtClean="0"/>
          </a:p>
          <a:p>
            <a:pPr marL="228600" indent="-228600">
              <a:buFontTx/>
              <a:buAutoNum type="arabicPeriod"/>
            </a:pPr>
            <a:endParaRPr lang="en-US" dirty="0" smtClean="0"/>
          </a:p>
          <a:p>
            <a:pPr marL="228600" indent="-228600">
              <a:buFont typeface="Arial" pitchFamily="34" charset="0"/>
              <a:buChar char="•"/>
            </a:pPr>
            <a:r>
              <a:rPr lang="en-TT" sz="1200" kern="1200" dirty="0" smtClean="0">
                <a:solidFill>
                  <a:schemeClr val="tx1"/>
                </a:solidFill>
                <a:latin typeface="+mn-lt"/>
                <a:ea typeface="+mn-ea"/>
                <a:cs typeface="+mn-cs"/>
              </a:rPr>
              <a:t>We also found that contrary to mainstream theory, preferences of investors on the TTCI index are dependent on the value of the index, but the converse is not true. </a:t>
            </a:r>
            <a:r>
              <a:rPr lang="en-TT" sz="1200" kern="1200" dirty="0" smtClean="0">
                <a:solidFill>
                  <a:schemeClr val="tx1"/>
                </a:solidFill>
                <a:latin typeface="+mn-lt"/>
                <a:ea typeface="+mn-ea"/>
                <a:cs typeface="+mn-cs"/>
              </a:rPr>
              <a:t>This</a:t>
            </a:r>
            <a:r>
              <a:rPr lang="en-TT" sz="1200" kern="1200" baseline="0" dirty="0" smtClean="0">
                <a:solidFill>
                  <a:schemeClr val="tx1"/>
                </a:solidFill>
                <a:latin typeface="+mn-lt"/>
                <a:ea typeface="+mn-ea"/>
                <a:cs typeface="+mn-cs"/>
              </a:rPr>
              <a:t> means that wealth determines risk preferences on the TTCI, but risk preferences do not determine wealth.</a:t>
            </a:r>
            <a:endParaRPr lang="en-TT" sz="1200" kern="1200" dirty="0" smtClean="0">
              <a:solidFill>
                <a:schemeClr val="tx1"/>
              </a:solidFill>
              <a:latin typeface="+mn-lt"/>
              <a:ea typeface="+mn-ea"/>
              <a:cs typeface="+mn-cs"/>
            </a:endParaRPr>
          </a:p>
          <a:p>
            <a:pPr marL="228600" indent="-228600">
              <a:buFont typeface="Arial" pitchFamily="34" charset="0"/>
              <a:buChar char="•"/>
            </a:pPr>
            <a:endParaRPr lang="en-TT" sz="1200" kern="1200" dirty="0" smtClean="0">
              <a:solidFill>
                <a:schemeClr val="tx1"/>
              </a:solidFill>
              <a:latin typeface="+mn-lt"/>
              <a:ea typeface="+mn-ea"/>
              <a:cs typeface="+mn-cs"/>
            </a:endParaRPr>
          </a:p>
          <a:p>
            <a:pPr marL="228600" indent="-228600">
              <a:buFont typeface="Arial" pitchFamily="34" charset="0"/>
              <a:buChar char="•"/>
            </a:pPr>
            <a:r>
              <a:rPr lang="en-TT" dirty="0" smtClean="0"/>
              <a:t>Risk appetite increases at a decreasing rate over the investment time </a:t>
            </a:r>
            <a:r>
              <a:rPr lang="en-TT" dirty="0" smtClean="0"/>
              <a:t>horizon.</a:t>
            </a:r>
            <a:endParaRPr lang="en-TT"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TT"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17</a:t>
            </a:fld>
            <a:endParaRPr lang="en-T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US" sz="1200" kern="1200" baseline="0" dirty="0" smtClean="0">
                <a:solidFill>
                  <a:schemeClr val="tx1"/>
                </a:solidFill>
                <a:latin typeface="+mn-lt"/>
                <a:ea typeface="+mn-ea"/>
                <a:cs typeface="+mn-cs"/>
              </a:rPr>
              <a:t>On to the Survey results:</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Contrary to Prospect Theory and expected utility theory, but consistent with the findings of the empirical testing just discussed, less than half of the survey respondents classified themselves as risk averse, and most of those who did, revealed that their risk averse attitudes were mainly due to professional restrictions. </a:t>
            </a:r>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Also in direct contradiction to Prospect Theory, over half of the respondents stated that on average, they exit loss-making trades, while Prospect Theory holds that investors are loss-averse and tend not to realize losses by exiting loss-making trades.  As a matter of fact, Prospect Theory states</a:t>
            </a:r>
            <a:r>
              <a:rPr lang="en-US" sz="1200" kern="1200" baseline="0" dirty="0" smtClean="0">
                <a:solidFill>
                  <a:schemeClr val="tx1"/>
                </a:solidFill>
                <a:latin typeface="+mn-lt"/>
                <a:ea typeface="+mn-ea"/>
                <a:cs typeface="+mn-cs"/>
              </a:rPr>
              <a:t> that investors hold on too long to </a:t>
            </a:r>
            <a:r>
              <a:rPr lang="en-US" sz="1200" kern="1200" baseline="0" dirty="0" err="1" smtClean="0">
                <a:solidFill>
                  <a:schemeClr val="tx1"/>
                </a:solidFill>
                <a:latin typeface="+mn-lt"/>
                <a:ea typeface="+mn-ea"/>
                <a:cs typeface="+mn-cs"/>
              </a:rPr>
              <a:t>lossmaking</a:t>
            </a:r>
            <a:r>
              <a:rPr lang="en-US" sz="1200" kern="1200" baseline="0" dirty="0" smtClean="0">
                <a:solidFill>
                  <a:schemeClr val="tx1"/>
                </a:solidFill>
                <a:latin typeface="+mn-lt"/>
                <a:ea typeface="+mn-ea"/>
                <a:cs typeface="+mn-cs"/>
              </a:rPr>
              <a:t> trades, and exit profitable trades too early. The survey results do not confirm this. </a:t>
            </a:r>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Interestingly, a whopping 73% of investors acknowledge that overall market sentiment / risk attitude is more significant in influencing market movements than macroeconomic / financial data, but still over half of them believe that macroeconomic and financial data has the most influence on their investment decisions. Case of irrationality in point! </a:t>
            </a:r>
            <a:endParaRPr lang="en-TT" sz="1200" kern="1200" dirty="0" smtClean="0">
              <a:solidFill>
                <a:schemeClr val="tx1"/>
              </a:solidFill>
              <a:latin typeface="+mn-lt"/>
              <a:ea typeface="+mn-ea"/>
              <a:cs typeface="+mn-cs"/>
            </a:endParaRPr>
          </a:p>
          <a:p>
            <a:endParaRPr lang="en-US" dirty="0" smtClean="0"/>
          </a:p>
          <a:p>
            <a:r>
              <a:rPr lang="en-US" dirty="0" smtClean="0"/>
              <a:t>Overall the survey confirmed what the empirical</a:t>
            </a:r>
            <a:r>
              <a:rPr lang="en-US" baseline="0" dirty="0" smtClean="0"/>
              <a:t> results </a:t>
            </a:r>
            <a:r>
              <a:rPr lang="en-US" dirty="0" smtClean="0"/>
              <a:t>showed, as discussed earlier. </a:t>
            </a:r>
            <a:endParaRPr lang="en-US"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18</a:t>
            </a:fld>
            <a:endParaRPr lang="en-T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43372"/>
            <a:ext cx="6858000" cy="5000628"/>
          </a:xfrm>
        </p:spPr>
        <p:txBody>
          <a:bodyPr>
            <a:normAutofit/>
          </a:bodyPr>
          <a:lstStyle/>
          <a:p>
            <a:pPr marL="228600" indent="-228600">
              <a:buAutoNum type="arabicPeriod"/>
            </a:pPr>
            <a:r>
              <a:rPr lang="en-US" sz="1200" kern="1200" dirty="0" smtClean="0">
                <a:solidFill>
                  <a:schemeClr val="tx1"/>
                </a:solidFill>
                <a:latin typeface="+mn-lt"/>
                <a:ea typeface="+mn-ea"/>
                <a:cs typeface="+mn-cs"/>
              </a:rPr>
              <a:t>Overall we found that investors are overwhelmingly risk loving across different trading results, and increasingly so over time. </a:t>
            </a:r>
          </a:p>
          <a:p>
            <a:pPr marL="228600" indent="-228600">
              <a:buAutoNum type="arabicPeriod"/>
            </a:pPr>
            <a:r>
              <a:rPr lang="en-US" sz="1200" kern="1200" dirty="0" smtClean="0">
                <a:solidFill>
                  <a:schemeClr val="tx1"/>
                </a:solidFill>
                <a:latin typeface="+mn-lt"/>
                <a:ea typeface="+mn-ea"/>
                <a:cs typeface="+mn-cs"/>
              </a:rPr>
              <a:t>These results resoundingly refute prospect theory since investors were found to be risk seeking at all times, not just in the face of </a:t>
            </a:r>
            <a:r>
              <a:rPr lang="en-US" dirty="0" smtClean="0"/>
              <a:t>negative returns. </a:t>
            </a:r>
            <a:r>
              <a:rPr lang="en-US" sz="1200" kern="1200" dirty="0" smtClean="0">
                <a:solidFill>
                  <a:schemeClr val="tx1"/>
                </a:solidFill>
                <a:latin typeface="+mn-lt"/>
                <a:ea typeface="+mn-ea"/>
                <a:cs typeface="+mn-cs"/>
              </a:rPr>
              <a:t>These findings are also consistent with the work done by psychologists and behavioural finance researchers who have found that psychological and behavioural biases exist, which make investors interpret information in a manner which gives rise to risk seeking behavior (A. Lo, The Adaptive Markets Hypothesis 2004) as discussed in detail earlier. </a:t>
            </a:r>
          </a:p>
          <a:p>
            <a:pPr marL="228600" indent="-228600">
              <a:buAutoNum type="arabicPeriod"/>
            </a:pPr>
            <a:r>
              <a:rPr lang="en-US" sz="1200" kern="1200" dirty="0" smtClean="0">
                <a:solidFill>
                  <a:schemeClr val="tx1"/>
                </a:solidFill>
                <a:latin typeface="+mn-lt"/>
                <a:ea typeface="+mn-ea"/>
                <a:cs typeface="+mn-cs"/>
              </a:rPr>
              <a:t>Third, we found that </a:t>
            </a:r>
            <a:r>
              <a:rPr lang="en-TT" sz="1200" kern="1200" dirty="0" smtClean="0">
                <a:solidFill>
                  <a:schemeClr val="tx1"/>
                </a:solidFill>
                <a:latin typeface="+mn-lt"/>
                <a:ea typeface="+mn-ea"/>
                <a:cs typeface="+mn-cs"/>
              </a:rPr>
              <a:t>contrary to mainstream theory, preferences of investors are dependent on the value of the index, but that the converse is not true. </a:t>
            </a:r>
          </a:p>
          <a:p>
            <a:pPr marL="228600" indent="-228600">
              <a:buAutoNum type="arabicPeriod"/>
            </a:pPr>
            <a:r>
              <a:rPr lang="en-US" sz="1200" kern="1200" dirty="0" smtClean="0">
                <a:solidFill>
                  <a:schemeClr val="tx1"/>
                </a:solidFill>
                <a:latin typeface="+mn-lt"/>
                <a:ea typeface="+mn-ea"/>
                <a:cs typeface="+mn-cs"/>
              </a:rPr>
              <a:t>Fourth, we find that risk appetite increases over the investment time horizon, at a decreasing rate. This finding is intuitive since a well known and widely practiced principle in financial planning prescribes that in general, those with longer investment time horizons can afford to have a higher risk tolerance than those with shorter investment time horizons. </a:t>
            </a:r>
            <a:endParaRPr lang="en-TT"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importance of these findings cannot be understated, since a risk loving investor would have major implications for the way we formulate market outlooks and make investment decisions. </a:t>
            </a:r>
          </a:p>
          <a:p>
            <a:endParaRPr lang="en-TT" sz="1200" kern="120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C45F1B45-CDAB-460B-BE41-D312234C1654}" type="slidenum">
              <a:rPr lang="en-TT" smtClean="0"/>
              <a:pPr/>
              <a:t>19</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My</a:t>
            </a:r>
            <a:r>
              <a:rPr lang="en-US" baseline="0" dirty="0" smtClean="0"/>
              <a:t> presentation follows the standard structure – for the most part anyway!</a:t>
            </a:r>
          </a:p>
          <a:p>
            <a:endParaRPr lang="en-US" dirty="0" smtClean="0"/>
          </a:p>
          <a:p>
            <a:r>
              <a:rPr lang="en-US" dirty="0" smtClean="0"/>
              <a:t>In terms of my motivation - I just want to mention that the paper I am presenting to you this afternoon, was done in the broader context of a PhD thesis, in which other markets, specifically the S&amp;P 500 index, was examined in much greater detail using more sophisticated models. I say this because I anticipate the usual criticism as to the relevance of the tests conducted on the domestic equity market – and this I will address upfront in the paper. However, truth be told, this paper was done to satisfy the University’s requirement to introduce some “much needed </a:t>
            </a:r>
            <a:r>
              <a:rPr lang="en-US" dirty="0" err="1" smtClean="0"/>
              <a:t>Caribbeanness</a:t>
            </a:r>
            <a:r>
              <a:rPr lang="en-US" dirty="0" smtClean="0"/>
              <a:t>” into my </a:t>
            </a:r>
            <a:r>
              <a:rPr lang="en-US" dirty="0" smtClean="0"/>
              <a:t>PhD work</a:t>
            </a:r>
            <a:r>
              <a:rPr lang="en-US" dirty="0" smtClean="0"/>
              <a:t>. But I am grateful now for such requirements, since the </a:t>
            </a:r>
            <a:r>
              <a:rPr lang="en-US" dirty="0" smtClean="0"/>
              <a:t>results of this testing </a:t>
            </a:r>
            <a:r>
              <a:rPr lang="en-US" dirty="0" smtClean="0"/>
              <a:t>were, for me at least, quite surprising. I hope you share my view and that you find them interesting.</a:t>
            </a:r>
          </a:p>
          <a:p>
            <a:endParaRPr lang="en-US" dirty="0" smtClean="0"/>
          </a:p>
          <a:p>
            <a:r>
              <a:rPr lang="en-US" dirty="0" smtClean="0"/>
              <a:t>Two things I want to note before we proceed:</a:t>
            </a:r>
          </a:p>
          <a:p>
            <a:endParaRPr lang="en-US" dirty="0" smtClean="0"/>
          </a:p>
          <a:p>
            <a:r>
              <a:rPr lang="en-US" dirty="0" smtClean="0"/>
              <a:t>1.</a:t>
            </a:r>
            <a:r>
              <a:rPr lang="en-US" baseline="0" dirty="0" smtClean="0"/>
              <a:t> </a:t>
            </a:r>
            <a:r>
              <a:rPr lang="en-US" dirty="0" smtClean="0"/>
              <a:t>In </a:t>
            </a:r>
            <a:r>
              <a:rPr lang="en-US" dirty="0" smtClean="0"/>
              <a:t>this paper I define a risk averse investor as someone who demands a positive risk premium, while a risk seeking / risk loving investor accepts a negative risk premium. A risk neutral individual accepts a ZERO risk premium. Risk premium meaning the return on the asset</a:t>
            </a:r>
            <a:r>
              <a:rPr lang="en-US" baseline="0" dirty="0" smtClean="0"/>
              <a:t> minus the risk free rate.</a:t>
            </a:r>
            <a:endParaRPr lang="en-US" dirty="0" smtClean="0"/>
          </a:p>
          <a:p>
            <a:endParaRPr lang="en-US" dirty="0" smtClean="0"/>
          </a:p>
          <a:p>
            <a:r>
              <a:rPr lang="en-US" dirty="0" smtClean="0"/>
              <a:t>2. In </a:t>
            </a:r>
            <a:r>
              <a:rPr lang="en-US" dirty="0" smtClean="0"/>
              <a:t>this presentation, purely to economize on effort, I use the term </a:t>
            </a:r>
            <a:r>
              <a:rPr lang="en-US" dirty="0" err="1" smtClean="0"/>
              <a:t>Trini</a:t>
            </a:r>
            <a:r>
              <a:rPr lang="en-US" dirty="0" smtClean="0"/>
              <a:t> to represent a  national of the Republic of Trinidad AND Tobago. I don’t wish to offend any Tobagonians in the audience. </a:t>
            </a:r>
          </a:p>
          <a:p>
            <a:endParaRPr lang="en-US" dirty="0" smtClean="0"/>
          </a:p>
          <a:p>
            <a:r>
              <a:rPr lang="en-US" dirty="0" smtClean="0"/>
              <a:t>So, </a:t>
            </a:r>
            <a:r>
              <a:rPr lang="en-US" dirty="0" smtClean="0"/>
              <a:t>let’s jump right in to the literature review:</a:t>
            </a:r>
          </a:p>
        </p:txBody>
      </p:sp>
      <p:sp>
        <p:nvSpPr>
          <p:cNvPr id="4" name="Slide Number Placeholder 3"/>
          <p:cNvSpPr>
            <a:spLocks noGrp="1"/>
          </p:cNvSpPr>
          <p:nvPr>
            <p:ph type="sldNum" sz="quarter" idx="10"/>
          </p:nvPr>
        </p:nvSpPr>
        <p:spPr/>
        <p:txBody>
          <a:bodyPr/>
          <a:lstStyle/>
          <a:p>
            <a:fld id="{C45F1B45-CDAB-460B-BE41-D312234C1654}" type="slidenum">
              <a:rPr lang="en-TT" smtClean="0"/>
              <a:pPr/>
              <a:t>2</a:t>
            </a:fld>
            <a:endParaRPr lang="en-T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Our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results imply that if we can find a consistently accurate way to assess investors’ risk attitudes, we should be able to determine the effect of an event, and the future direction of the index. Work of this nature already conducted by </a:t>
            </a:r>
            <a:r>
              <a:rPr lang="en-US" sz="1200" kern="1200" dirty="0" err="1" smtClean="0">
                <a:solidFill>
                  <a:schemeClr val="tx1"/>
                </a:solidFill>
                <a:latin typeface="+mn-lt"/>
                <a:ea typeface="+mn-ea"/>
                <a:cs typeface="+mn-cs"/>
              </a:rPr>
              <a:t>Coudert</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Gex</a:t>
            </a:r>
            <a:r>
              <a:rPr lang="en-US" sz="1200" kern="1200" baseline="0" dirty="0" smtClean="0">
                <a:solidFill>
                  <a:schemeClr val="tx1"/>
                </a:solidFill>
                <a:latin typeface="+mn-lt"/>
                <a:ea typeface="+mn-ea"/>
                <a:cs typeface="+mn-cs"/>
              </a:rPr>
              <a:t> in 2008</a:t>
            </a:r>
            <a:r>
              <a:rPr lang="en-US" sz="1200" kern="1200" dirty="0" smtClean="0">
                <a:solidFill>
                  <a:schemeClr val="tx1"/>
                </a:solidFill>
                <a:latin typeface="+mn-lt"/>
                <a:ea typeface="+mn-ea"/>
                <a:cs typeface="+mn-cs"/>
              </a:rPr>
              <a:t> holds promise, showing that certain indicators of risk appetite increase prior to and therefore lead stock market crises. </a:t>
            </a:r>
          </a:p>
          <a:p>
            <a:endParaRPr lang="en-TT"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Most importantly, we were able to quantify preferences; that is, based on historical data, we generated a data series for OMEGA and thus we can easily forecast the future value of OMEGA and hence the value of the index (on the LHS). </a:t>
            </a:r>
          </a:p>
          <a:p>
            <a:endParaRPr lang="en-TT"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20</a:t>
            </a:fld>
            <a:endParaRPr lang="en-T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21</a:t>
            </a:fld>
            <a:endParaRPr lang="en-T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800600"/>
          </a:xfrm>
        </p:spPr>
        <p:txBody>
          <a:bodyPr>
            <a:normAutofit/>
          </a:bodyPr>
          <a:lstStyle/>
          <a:p>
            <a:r>
              <a:rPr lang="en-US" baseline="0" dirty="0" smtClean="0"/>
              <a:t>Let’s </a:t>
            </a:r>
            <a:r>
              <a:rPr lang="en-US" baseline="0" dirty="0" smtClean="0"/>
              <a:t>look at what we are taught about financial markets.</a:t>
            </a:r>
            <a:endParaRPr lang="en-US" dirty="0" smtClean="0"/>
          </a:p>
          <a:p>
            <a:endParaRPr lang="en-US" dirty="0" smtClean="0"/>
          </a:p>
          <a:p>
            <a:r>
              <a:rPr lang="en-US" dirty="0" smtClean="0"/>
              <a:t>Rational Expectations Theory assumes that economic actors make choices based on their rational outlook, using all available information and past experiences</a:t>
            </a:r>
          </a:p>
          <a:p>
            <a:r>
              <a:rPr lang="en-US" dirty="0" smtClean="0"/>
              <a:t>Expected utility theory implies that rational individuals act as though they were maximizing expected utility, and assumes individuals are </a:t>
            </a:r>
            <a:r>
              <a:rPr lang="en-US" dirty="0" smtClean="0">
                <a:hlinkClick r:id="rId3" action="ppaction://hlinkfile" tooltip="Risk averse"/>
              </a:rPr>
              <a:t>risk averse</a:t>
            </a:r>
            <a:r>
              <a:rPr lang="en-US" dirty="0" smtClean="0"/>
              <a:t> and that risk preferences are constant.</a:t>
            </a:r>
          </a:p>
          <a:p>
            <a:r>
              <a:rPr lang="en-US" dirty="0" smtClean="0"/>
              <a:t>Beyond these normal </a:t>
            </a:r>
            <a:r>
              <a:rPr lang="en-US" dirty="0" smtClean="0">
                <a:hlinkClick r:id="rId4" action="ppaction://hlinkfile" tooltip="Utility"/>
              </a:rPr>
              <a:t>utility</a:t>
            </a:r>
            <a:r>
              <a:rPr lang="en-US" dirty="0" smtClean="0"/>
              <a:t> maximizing agents, the efficient-market hypothesis requires that agents have </a:t>
            </a:r>
            <a:r>
              <a:rPr lang="en-US" dirty="0" smtClean="0">
                <a:hlinkClick r:id="rId5" action="ppaction://hlinkfile" tooltip="Rational expectations"/>
              </a:rPr>
              <a:t>rational expectations</a:t>
            </a:r>
            <a:r>
              <a:rPr lang="en-US" dirty="0" smtClean="0"/>
              <a:t>, and that on average the population is correct (even if no one person is) and whenever new relevant information appears, the agents update their expectations appropriately – in essence,</a:t>
            </a:r>
            <a:r>
              <a:rPr lang="en-US" baseline="0" dirty="0" smtClean="0"/>
              <a:t> the perfect information assumption</a:t>
            </a:r>
            <a:r>
              <a:rPr lang="en-US" dirty="0" smtClean="0"/>
              <a:t>. </a:t>
            </a:r>
          </a:p>
          <a:p>
            <a:endParaRPr lang="en-US" dirty="0" smtClean="0"/>
          </a:p>
          <a:p>
            <a:r>
              <a:rPr lang="en-US" dirty="0" smtClean="0"/>
              <a:t>So we have three major common assumptions</a:t>
            </a:r>
            <a:r>
              <a:rPr lang="en-US" baseline="0" dirty="0" smtClean="0"/>
              <a:t> – rationality, perfect information, risk aversion. </a:t>
            </a:r>
            <a:r>
              <a:rPr lang="en-US" b="1" baseline="0" dirty="0" smtClean="0"/>
              <a:t>So, i</a:t>
            </a:r>
            <a:r>
              <a:rPr lang="en-US" sz="1200" b="1" kern="1200" dirty="0" smtClean="0">
                <a:solidFill>
                  <a:schemeClr val="tx1"/>
                </a:solidFill>
                <a:latin typeface="+mn-lt"/>
                <a:ea typeface="+mn-ea"/>
                <a:cs typeface="+mn-cs"/>
              </a:rPr>
              <a:t>f </a:t>
            </a:r>
            <a:r>
              <a:rPr lang="en-US" sz="1200" b="1" kern="1200" dirty="0" smtClean="0">
                <a:solidFill>
                  <a:schemeClr val="tx1"/>
                </a:solidFill>
                <a:latin typeface="+mn-lt"/>
                <a:ea typeface="+mn-ea"/>
                <a:cs typeface="+mn-cs"/>
              </a:rPr>
              <a:t>these assumptions held, and investors were </a:t>
            </a:r>
            <a:r>
              <a:rPr lang="en-US" sz="1200" b="1" kern="1200" dirty="0" smtClean="0">
                <a:solidFill>
                  <a:schemeClr val="tx1"/>
                </a:solidFill>
                <a:latin typeface="+mn-lt"/>
                <a:ea typeface="+mn-ea"/>
                <a:cs typeface="+mn-cs"/>
              </a:rPr>
              <a:t>all rational,</a:t>
            </a:r>
            <a:r>
              <a:rPr lang="en-US" sz="1200" b="1" kern="1200" baseline="0" dirty="0" smtClean="0">
                <a:solidFill>
                  <a:schemeClr val="tx1"/>
                </a:solidFill>
                <a:latin typeface="+mn-lt"/>
                <a:ea typeface="+mn-ea"/>
                <a:cs typeface="+mn-cs"/>
              </a:rPr>
              <a:t> risk averse </a:t>
            </a:r>
            <a:r>
              <a:rPr lang="en-US" sz="1200" b="1" kern="1200" dirty="0" smtClean="0">
                <a:solidFill>
                  <a:schemeClr val="tx1"/>
                </a:solidFill>
                <a:latin typeface="+mn-lt"/>
                <a:ea typeface="+mn-ea"/>
                <a:cs typeface="+mn-cs"/>
              </a:rPr>
              <a:t>beings whose investing decisions were logically based on all the information available, then a particular event would precipitate predictable and unanimous reactions every time. </a:t>
            </a:r>
            <a:r>
              <a:rPr lang="en-US" sz="1200" b="1" kern="1200" dirty="0" smtClean="0">
                <a:solidFill>
                  <a:schemeClr val="tx1"/>
                </a:solidFill>
                <a:latin typeface="+mn-lt"/>
                <a:ea typeface="+mn-ea"/>
                <a:cs typeface="+mn-cs"/>
              </a:rPr>
              <a:t>Right?</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Not</a:t>
            </a:r>
            <a:r>
              <a:rPr lang="en-US" sz="1200" kern="1200" baseline="0" dirty="0" smtClean="0">
                <a:solidFill>
                  <a:schemeClr val="tx1"/>
                </a:solidFill>
                <a:latin typeface="+mn-lt"/>
                <a:ea typeface="+mn-ea"/>
                <a:cs typeface="+mn-cs"/>
              </a:rPr>
              <a:t> in the real world….I will discuss in a few slides why these assumptions do not hold. More specifically, I want to focus on the assumption of a risk averse investor.</a:t>
            </a:r>
            <a:endParaRPr lang="en-US" sz="1200" kern="1200" dirty="0" smtClean="0">
              <a:solidFill>
                <a:schemeClr val="tx1"/>
              </a:solidFill>
              <a:latin typeface="+mn-lt"/>
              <a:ea typeface="+mn-ea"/>
              <a:cs typeface="+mn-cs"/>
            </a:endParaRPr>
          </a:p>
          <a:p>
            <a:endParaRPr lang="en-US" dirty="0" smtClean="0"/>
          </a:p>
          <a:p>
            <a:r>
              <a:rPr lang="en-US" dirty="0" smtClean="0"/>
              <a:t>My belief is that RISK ATTITUDE is the one true, all encompassing driver of investor </a:t>
            </a:r>
            <a:r>
              <a:rPr lang="en-US" dirty="0" err="1" smtClean="0"/>
              <a:t>behaviour</a:t>
            </a:r>
            <a:r>
              <a:rPr lang="en-US" dirty="0" smtClean="0"/>
              <a:t> and decision making – and that includes </a:t>
            </a:r>
            <a:r>
              <a:rPr lang="en-US" dirty="0" err="1" smtClean="0"/>
              <a:t>Trini</a:t>
            </a:r>
            <a:r>
              <a:rPr lang="en-US" dirty="0" smtClean="0"/>
              <a:t> investors!</a:t>
            </a:r>
            <a:endParaRPr lang="en-TT" dirty="0" smtClean="0"/>
          </a:p>
        </p:txBody>
      </p:sp>
      <p:sp>
        <p:nvSpPr>
          <p:cNvPr id="4" name="Slide Number Placeholder 3"/>
          <p:cNvSpPr>
            <a:spLocks noGrp="1"/>
          </p:cNvSpPr>
          <p:nvPr>
            <p:ph type="sldNum" sz="quarter" idx="10"/>
          </p:nvPr>
        </p:nvSpPr>
        <p:spPr/>
        <p:txBody>
          <a:bodyPr/>
          <a:lstStyle/>
          <a:p>
            <a:fld id="{C45F1B45-CDAB-460B-BE41-D312234C1654}" type="slidenum">
              <a:rPr lang="en-TT" smtClean="0"/>
              <a:pPr/>
              <a:t>3</a:t>
            </a:fld>
            <a:endParaRPr lang="en-T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what are </a:t>
            </a:r>
            <a:r>
              <a:rPr lang="en-US" dirty="0" err="1" smtClean="0"/>
              <a:t>Trini</a:t>
            </a:r>
            <a:r>
              <a:rPr lang="en-US" dirty="0" smtClean="0"/>
              <a:t> investors like?</a:t>
            </a:r>
          </a:p>
          <a:p>
            <a:endParaRPr lang="en-US" dirty="0" smtClean="0"/>
          </a:p>
          <a:p>
            <a:r>
              <a:rPr lang="en-US" dirty="0" smtClean="0"/>
              <a:t>Well, the domestic equity market is not as well researched and understood as we would like.</a:t>
            </a:r>
          </a:p>
          <a:p>
            <a:endParaRPr lang="en-US" dirty="0" smtClean="0"/>
          </a:p>
          <a:p>
            <a:r>
              <a:rPr lang="en-US" dirty="0" smtClean="0"/>
              <a:t>READ THE SLIDE</a:t>
            </a:r>
          </a:p>
          <a:p>
            <a:endParaRPr lang="en-US" dirty="0" smtClean="0"/>
          </a:p>
          <a:p>
            <a:r>
              <a:rPr lang="en-US" dirty="0" smtClean="0"/>
              <a:t>Given</a:t>
            </a:r>
            <a:r>
              <a:rPr lang="en-US" baseline="0" dirty="0" smtClean="0"/>
              <a:t> these characteristics of the domestic equity market, i</a:t>
            </a:r>
            <a:r>
              <a:rPr lang="en-US" dirty="0" smtClean="0"/>
              <a:t>t </a:t>
            </a:r>
            <a:r>
              <a:rPr lang="en-US" dirty="0" smtClean="0"/>
              <a:t>is intuitive that mainstream finance theories ought not to </a:t>
            </a:r>
            <a:r>
              <a:rPr lang="en-US" dirty="0" smtClean="0"/>
              <a:t>apply,</a:t>
            </a:r>
            <a:r>
              <a:rPr lang="en-US" baseline="0" dirty="0" smtClean="0"/>
              <a:t> for in this market, some of t</a:t>
            </a:r>
            <a:r>
              <a:rPr lang="en-US" dirty="0" smtClean="0"/>
              <a:t>he </a:t>
            </a:r>
            <a:r>
              <a:rPr lang="en-US" dirty="0" smtClean="0"/>
              <a:t>forces which restore equilibrium do not exist (such as the capacity to engage in short selling, and the restrictions on daily price movement). </a:t>
            </a:r>
          </a:p>
          <a:p>
            <a:endParaRPr lang="en-US" dirty="0" smtClean="0"/>
          </a:p>
          <a:p>
            <a:r>
              <a:rPr lang="en-US" dirty="0" smtClean="0"/>
              <a:t>But,</a:t>
            </a:r>
            <a:r>
              <a:rPr lang="en-US" baseline="0" dirty="0" smtClean="0"/>
              <a:t> it is important to n</a:t>
            </a:r>
            <a:r>
              <a:rPr lang="en-US" dirty="0" smtClean="0"/>
              <a:t>ote </a:t>
            </a:r>
            <a:r>
              <a:rPr lang="en-US" dirty="0" smtClean="0"/>
              <a:t>however that the assumption of a risk averse investor is upheld by expected utility theory </a:t>
            </a:r>
            <a:r>
              <a:rPr lang="en-US" b="1" dirty="0" smtClean="0"/>
              <a:t>regardless</a:t>
            </a:r>
            <a:r>
              <a:rPr lang="en-US" dirty="0" smtClean="0"/>
              <a:t> of market </a:t>
            </a:r>
            <a:r>
              <a:rPr lang="en-US" dirty="0" smtClean="0"/>
              <a:t>conditions,</a:t>
            </a:r>
            <a:r>
              <a:rPr lang="en-US" baseline="0" dirty="0" smtClean="0"/>
              <a:t> so under that theory it would be safe to still assume that the </a:t>
            </a:r>
            <a:r>
              <a:rPr lang="en-US" baseline="0" dirty="0" err="1" smtClean="0"/>
              <a:t>Trini</a:t>
            </a:r>
            <a:r>
              <a:rPr lang="en-US" baseline="0" dirty="0" smtClean="0"/>
              <a:t> investor is risk averse.</a:t>
            </a:r>
            <a:endParaRPr lang="en-US" dirty="0" smtClean="0"/>
          </a:p>
          <a:p>
            <a:endParaRPr lang="en-US" dirty="0" smtClean="0"/>
          </a:p>
          <a:p>
            <a:r>
              <a:rPr lang="en-US" dirty="0" smtClean="0"/>
              <a:t>But </a:t>
            </a:r>
            <a:r>
              <a:rPr lang="en-US" dirty="0" smtClean="0"/>
              <a:t>we have no clue, until now, as to the true nature of the </a:t>
            </a:r>
            <a:r>
              <a:rPr lang="en-US" dirty="0" err="1" smtClean="0"/>
              <a:t>Trini</a:t>
            </a:r>
            <a:r>
              <a:rPr lang="en-US" dirty="0" smtClean="0"/>
              <a:t> investor. As such, given the need to test my theory that RISK ATTITUDE drives investment decision making, we test the TTCI for investor risk attitudes.</a:t>
            </a:r>
          </a:p>
          <a:p>
            <a:endParaRPr lang="en-US" dirty="0" smtClean="0"/>
          </a:p>
          <a:p>
            <a:r>
              <a:rPr lang="en-US" dirty="0" smtClean="0"/>
              <a:t>Now, what does the literature say about the way investors in general behave?</a:t>
            </a:r>
            <a:endParaRPr lang="en-TT" dirty="0" smtClean="0"/>
          </a:p>
          <a:p>
            <a:endParaRPr lang="en-TT" dirty="0" smtClean="0"/>
          </a:p>
          <a:p>
            <a:endParaRPr lang="en-TT"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4</a:t>
            </a:fld>
            <a:endParaRPr lang="en-T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43372"/>
            <a:ext cx="6858000" cy="5000628"/>
          </a:xfrm>
        </p:spPr>
        <p:txBody>
          <a:bodyPr>
            <a:normAutofit/>
          </a:bodyPr>
          <a:lstStyle/>
          <a:p>
            <a:r>
              <a:rPr lang="en-US" sz="1000" kern="1200" dirty="0" smtClean="0">
                <a:solidFill>
                  <a:schemeClr val="tx1"/>
                </a:solidFill>
                <a:latin typeface="+mn-lt"/>
                <a:ea typeface="+mn-ea"/>
                <a:cs typeface="+mn-cs"/>
              </a:rPr>
              <a:t>The</a:t>
            </a:r>
            <a:r>
              <a:rPr lang="en-US" sz="1000" kern="1200" baseline="0" dirty="0" smtClean="0">
                <a:solidFill>
                  <a:schemeClr val="tx1"/>
                </a:solidFill>
                <a:latin typeface="+mn-lt"/>
                <a:ea typeface="+mn-ea"/>
                <a:cs typeface="+mn-cs"/>
              </a:rPr>
              <a:t> study of Behavioural Finance has informally been around since the 1600s when the first recorded price bubble erupted in Holland, where the rapid rise in tulip prices was dubbed “</a:t>
            </a:r>
            <a:r>
              <a:rPr lang="en-US" sz="1000" dirty="0" smtClean="0"/>
              <a:t>tulipmania”,</a:t>
            </a:r>
            <a:r>
              <a:rPr lang="en-US" sz="1000" baseline="0" dirty="0" smtClean="0"/>
              <a:t> based on word of mouth feedback mechanisms and “hype”. </a:t>
            </a:r>
            <a:endParaRPr lang="en-US" sz="1000" kern="1200" dirty="0" smtClean="0">
              <a:solidFill>
                <a:schemeClr val="tx1"/>
              </a:solidFill>
              <a:latin typeface="+mn-lt"/>
              <a:ea typeface="+mn-ea"/>
              <a:cs typeface="+mn-cs"/>
            </a:endParaRPr>
          </a:p>
          <a:p>
            <a:endParaRPr lang="en-US" sz="10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Behavioural finance has countered the obvious deficiencies of traditional finance theories in explaining the way markets behave, by incorporating the effects of human psychology and behavior on markets. Behavioural finance recognizes</a:t>
            </a:r>
            <a:r>
              <a:rPr lang="en-US" sz="1000" kern="1200" baseline="0" dirty="0" smtClean="0">
                <a:solidFill>
                  <a:schemeClr val="tx1"/>
                </a:solidFill>
                <a:latin typeface="+mn-lt"/>
                <a:ea typeface="+mn-ea"/>
                <a:cs typeface="+mn-cs"/>
              </a:rPr>
              <a:t> that </a:t>
            </a:r>
            <a:r>
              <a:rPr lang="en-US" sz="1000" kern="1200" dirty="0" smtClean="0">
                <a:solidFill>
                  <a:schemeClr val="tx1"/>
                </a:solidFill>
                <a:latin typeface="+mn-lt"/>
                <a:ea typeface="+mn-ea"/>
                <a:cs typeface="+mn-cs"/>
              </a:rPr>
              <a:t>the way human beings process information, causes us to make fundamental errors in the interpretation of information, and hence, in decision making, such that investors are generally not objective or rational, information (perfect or otherwise) is not always used appropriately or interpreted correctly, and investors tend to be risk seeking rather than risk averse. </a:t>
            </a:r>
            <a:endParaRPr lang="en-TT" sz="10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latin typeface="+mn-lt"/>
                <a:ea typeface="+mn-ea"/>
                <a:cs typeface="+mn-cs"/>
              </a:rPr>
              <a:t>According to Ritter (2003) it is widely accepted and empirically demonstrated that rational expectations theory and the efficient markets hypothesis generally do not hold, hence the growing acceptance of behavioral finance theories. </a:t>
            </a:r>
          </a:p>
          <a:p>
            <a:endParaRPr lang="en-TT"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Both Ritter (2003) and Shiller (also in 2003) stated that behavioural finance has two building blocks:</a:t>
            </a:r>
            <a:endParaRPr lang="en-TT" sz="10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TT" sz="1000" kern="1200" dirty="0" smtClean="0">
                <a:solidFill>
                  <a:schemeClr val="tx1"/>
                </a:solidFill>
                <a:latin typeface="+mn-lt"/>
                <a:ea typeface="+mn-ea"/>
                <a:cs typeface="+mn-cs"/>
              </a:rPr>
              <a:t>The way our brains work -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TT" sz="1000" kern="1200" dirty="0" smtClean="0">
                <a:solidFill>
                  <a:schemeClr val="tx1"/>
                </a:solidFill>
                <a:latin typeface="+mn-lt"/>
                <a:ea typeface="+mn-ea"/>
                <a:cs typeface="+mn-cs"/>
              </a:rPr>
              <a:t>The way the market works</a:t>
            </a:r>
          </a:p>
          <a:p>
            <a:endParaRPr lang="en-US" sz="1000" kern="1200" dirty="0" smtClean="0">
              <a:solidFill>
                <a:schemeClr val="tx1"/>
              </a:solidFill>
              <a:latin typeface="+mn-lt"/>
              <a:ea typeface="+mn-ea"/>
              <a:cs typeface="+mn-cs"/>
            </a:endParaRPr>
          </a:p>
          <a:p>
            <a:pPr marL="228600" indent="-228600">
              <a:buAutoNum type="arabicPeriod"/>
            </a:pPr>
            <a:r>
              <a:rPr lang="en-TT" sz="1000" kern="1200" dirty="0" smtClean="0">
                <a:solidFill>
                  <a:schemeClr val="tx1"/>
                </a:solidFill>
                <a:latin typeface="+mn-lt"/>
                <a:ea typeface="+mn-ea"/>
                <a:cs typeface="+mn-cs"/>
              </a:rPr>
              <a:t>The way our brains work includes feedback models and cognitive psychology discussed in more detail next</a:t>
            </a:r>
          </a:p>
          <a:p>
            <a:pPr marL="228600" indent="-228600">
              <a:buAutoNum type="arabicPeriod"/>
            </a:pPr>
            <a:r>
              <a:rPr lang="en-TT" sz="1000" kern="1200" dirty="0" smtClean="0">
                <a:solidFill>
                  <a:schemeClr val="tx1"/>
                </a:solidFill>
                <a:latin typeface="+mn-lt"/>
                <a:ea typeface="+mn-ea"/>
                <a:cs typeface="+mn-cs"/>
              </a:rPr>
              <a:t>The way the market really works, includes the obstacles to smart money and</a:t>
            </a:r>
            <a:r>
              <a:rPr lang="en-TT" sz="1000" kern="1200" baseline="0" dirty="0" smtClean="0">
                <a:solidFill>
                  <a:schemeClr val="tx1"/>
                </a:solidFill>
                <a:latin typeface="+mn-lt"/>
                <a:ea typeface="+mn-ea"/>
                <a:cs typeface="+mn-cs"/>
              </a:rPr>
              <a:t> the limits to arbitrage - such as constraints on </a:t>
            </a:r>
            <a:r>
              <a:rPr lang="en-TT" sz="1000" kern="1200" baseline="0" dirty="0" err="1" smtClean="0">
                <a:solidFill>
                  <a:schemeClr val="tx1"/>
                </a:solidFill>
                <a:latin typeface="+mn-lt"/>
                <a:ea typeface="+mn-ea"/>
                <a:cs typeface="+mn-cs"/>
              </a:rPr>
              <a:t>shortselling</a:t>
            </a:r>
            <a:r>
              <a:rPr lang="en-TT" sz="1000" kern="1200" baseline="0" dirty="0" smtClean="0">
                <a:solidFill>
                  <a:schemeClr val="tx1"/>
                </a:solidFill>
                <a:latin typeface="+mn-lt"/>
                <a:ea typeface="+mn-ea"/>
                <a:cs typeface="+mn-cs"/>
              </a:rPr>
              <a:t>, imperfect information etc. (which we will discuss in more detail later) which prevent market equilibrium from being restored the way dominant finance theories envisioned.</a:t>
            </a:r>
          </a:p>
          <a:p>
            <a:pPr marL="228600" indent="-228600">
              <a:buAutoNum type="arabicPeriod"/>
            </a:pPr>
            <a:endParaRPr lang="en-TT"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There is abundant anecdotal evidence as well as solid empirical evidence of instances where the dominant theories in finance fail. In this literature review, I will focus on the instances where the major assumptions of mainstream finance theories discussed earlier – rationality, perfect information, and risk aversion</a:t>
            </a:r>
            <a:r>
              <a:rPr lang="en-US" sz="1000" kern="1200" baseline="0" dirty="0" smtClean="0">
                <a:solidFill>
                  <a:schemeClr val="tx1"/>
                </a:solidFill>
                <a:latin typeface="+mn-lt"/>
                <a:ea typeface="+mn-ea"/>
                <a:cs typeface="+mn-cs"/>
              </a:rPr>
              <a:t> – do not hold. </a:t>
            </a:r>
            <a:endParaRPr lang="en-TT" sz="10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45F1B45-CDAB-460B-BE41-D312234C1654}" type="slidenum">
              <a:rPr lang="en-TT" smtClean="0"/>
              <a:pPr/>
              <a:t>5</a:t>
            </a:fld>
            <a:endParaRPr lang="en-T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14810"/>
            <a:ext cx="6858000" cy="4929190"/>
          </a:xfrm>
        </p:spPr>
        <p:txBody>
          <a:bodyPr>
            <a:normAutofit/>
          </a:bodyPr>
          <a:lstStyle/>
          <a:p>
            <a:r>
              <a:rPr lang="en-US" sz="1200" kern="1200" dirty="0" smtClean="0">
                <a:solidFill>
                  <a:schemeClr val="tx1"/>
                </a:solidFill>
                <a:latin typeface="+mn-lt"/>
                <a:ea typeface="+mn-ea"/>
                <a:cs typeface="+mn-cs"/>
              </a:rPr>
              <a:t>Note that according to Samuelson</a:t>
            </a:r>
            <a:r>
              <a:rPr lang="en-US" sz="1200" kern="1200" baseline="0" dirty="0" smtClean="0">
                <a:solidFill>
                  <a:schemeClr val="tx1"/>
                </a:solidFill>
                <a:latin typeface="+mn-lt"/>
                <a:ea typeface="+mn-ea"/>
                <a:cs typeface="+mn-cs"/>
              </a:rPr>
              <a:t> (1965) </a:t>
            </a:r>
            <a:r>
              <a:rPr lang="en-US" sz="1200" kern="1200" dirty="0" smtClean="0">
                <a:solidFill>
                  <a:schemeClr val="tx1"/>
                </a:solidFill>
                <a:latin typeface="+mn-lt"/>
                <a:ea typeface="+mn-ea"/>
                <a:cs typeface="+mn-cs"/>
              </a:rPr>
              <a:t>one key component in the perfect information assumption of mainstream finance theories is that all available information is assumed to be accurately reflected in prices.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available information….but…..available to whom? - According to </a:t>
            </a:r>
            <a:r>
              <a:rPr lang="en-US" sz="1200" kern="1200" dirty="0" err="1" smtClean="0">
                <a:solidFill>
                  <a:schemeClr val="tx1"/>
                </a:solidFill>
                <a:latin typeface="+mn-lt"/>
                <a:ea typeface="+mn-ea"/>
                <a:cs typeface="+mn-cs"/>
              </a:rPr>
              <a:t>Aboody</a:t>
            </a:r>
            <a:r>
              <a:rPr lang="en-US" sz="1200" kern="1200" dirty="0" smtClean="0">
                <a:solidFill>
                  <a:schemeClr val="tx1"/>
                </a:solidFill>
                <a:latin typeface="+mn-lt"/>
                <a:ea typeface="+mn-ea"/>
                <a:cs typeface="+mn-cs"/>
              </a:rPr>
              <a:t> and Lev (2000) Information asymmetries are known to exist, and there are several ways in which market participants actually gauge the extent to which they exist for a particular publicly traded entity, such as the level of attention from investment analysts and the extent of insiders’ or institutional ownership, among others. We know </a:t>
            </a:r>
            <a:r>
              <a:rPr lang="en-US" sz="1200" kern="1200" dirty="0" smtClean="0">
                <a:solidFill>
                  <a:schemeClr val="tx1"/>
                </a:solidFill>
                <a:latin typeface="+mn-lt"/>
                <a:ea typeface="+mn-ea"/>
                <a:cs typeface="+mn-cs"/>
              </a:rPr>
              <a:t>too </a:t>
            </a:r>
            <a:r>
              <a:rPr lang="en-US" sz="1200" kern="1200" dirty="0" smtClean="0">
                <a:solidFill>
                  <a:schemeClr val="tx1"/>
                </a:solidFill>
                <a:latin typeface="+mn-lt"/>
                <a:ea typeface="+mn-ea"/>
                <a:cs typeface="+mn-cs"/>
              </a:rPr>
              <a:t>well from our own local market, that “material” information is sometimes</a:t>
            </a:r>
            <a:r>
              <a:rPr lang="en-US" sz="1200" kern="1200" baseline="0" dirty="0" smtClean="0">
                <a:solidFill>
                  <a:schemeClr val="tx1"/>
                </a:solidFill>
                <a:latin typeface="+mn-lt"/>
                <a:ea typeface="+mn-ea"/>
                <a:cs typeface="+mn-cs"/>
              </a:rPr>
              <a:t> more readily available to certain individuals and / or offices, than it is to the population at </a:t>
            </a:r>
            <a:r>
              <a:rPr lang="en-US" sz="1200" kern="1200" baseline="0" dirty="0" smtClean="0">
                <a:solidFill>
                  <a:schemeClr val="tx1"/>
                </a:solidFill>
                <a:latin typeface="+mn-lt"/>
                <a:ea typeface="+mn-ea"/>
                <a:cs typeface="+mn-cs"/>
              </a:rPr>
              <a:t>large – and I won’t mention specific instances here!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 how accurately is this information truly reflected? Surveys of finance professionals by Goldstein and </a:t>
            </a:r>
            <a:r>
              <a:rPr lang="en-US" sz="1200" kern="1200" dirty="0" err="1" smtClean="0">
                <a:solidFill>
                  <a:schemeClr val="tx1"/>
                </a:solidFill>
                <a:latin typeface="+mn-lt"/>
                <a:ea typeface="+mn-ea"/>
                <a:cs typeface="+mn-cs"/>
              </a:rPr>
              <a:t>Taleb</a:t>
            </a:r>
            <a:r>
              <a:rPr lang="en-US" sz="1200" kern="1200" dirty="0" smtClean="0">
                <a:solidFill>
                  <a:schemeClr val="tx1"/>
                </a:solidFill>
                <a:latin typeface="+mn-lt"/>
                <a:ea typeface="+mn-ea"/>
                <a:cs typeface="+mn-cs"/>
              </a:rPr>
              <a:t> (2007) and Andrew Lo (2002) and investors (Xiao, Kan and Hong 2006), show that even these supposedly skilled individuals routinely make erroneous calculations which lead to incorrect interpretations of data. Additionally, empirical studies show that even those charged with the responsibility and paid to rationally take into account all available information - namely securities analysts at investment banks - have been shown to overreact (De </a:t>
            </a:r>
            <a:r>
              <a:rPr lang="en-US" sz="1200" kern="1200" dirty="0" err="1" smtClean="0">
                <a:solidFill>
                  <a:schemeClr val="tx1"/>
                </a:solidFill>
                <a:latin typeface="+mn-lt"/>
                <a:ea typeface="+mn-ea"/>
                <a:cs typeface="+mn-cs"/>
              </a:rPr>
              <a:t>Bondt</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Thaler</a:t>
            </a:r>
            <a:r>
              <a:rPr lang="en-US" sz="1200" kern="1200" dirty="0" smtClean="0">
                <a:solidFill>
                  <a:schemeClr val="tx1"/>
                </a:solidFill>
                <a:latin typeface="+mn-lt"/>
                <a:ea typeface="+mn-ea"/>
                <a:cs typeface="+mn-cs"/>
              </a:rPr>
              <a:t> 1990). </a:t>
            </a:r>
          </a:p>
          <a:p>
            <a:endParaRPr lang="en-TT" dirty="0" smtClean="0"/>
          </a:p>
          <a:p>
            <a:r>
              <a:rPr lang="en-TT" b="1" dirty="0" smtClean="0"/>
              <a:t>So,</a:t>
            </a:r>
            <a:r>
              <a:rPr lang="en-TT" b="1" baseline="0" dirty="0" smtClean="0"/>
              <a:t> contrary to mainstream finance theories, information is imperfect, and is not accurately reflected in prices.</a:t>
            </a:r>
            <a:endParaRPr lang="en-TT" b="1"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6</a:t>
            </a:fld>
            <a:endParaRPr lang="en-T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900113"/>
            <a:ext cx="4572000" cy="3429000"/>
          </a:xfrm>
        </p:spPr>
      </p:sp>
      <p:sp>
        <p:nvSpPr>
          <p:cNvPr id="3" name="Notes Placeholder 2"/>
          <p:cNvSpPr>
            <a:spLocks noGrp="1"/>
          </p:cNvSpPr>
          <p:nvPr>
            <p:ph type="body" idx="1"/>
          </p:nvPr>
        </p:nvSpPr>
        <p:spPr>
          <a:xfrm>
            <a:off x="0" y="4343400"/>
            <a:ext cx="6858000" cy="4800600"/>
          </a:xfrm>
        </p:spPr>
        <p:txBody>
          <a:bodyPr>
            <a:normAutofit/>
          </a:bodyPr>
          <a:lstStyle/>
          <a:p>
            <a:r>
              <a:rPr lang="en-US" dirty="0" smtClean="0"/>
              <a:t>In assessing</a:t>
            </a:r>
            <a:r>
              <a:rPr lang="en-US" baseline="0" dirty="0" smtClean="0"/>
              <a:t> our ability to ‘accurately’ interpret information, let’s examine the way our brains work, according to cognitive psychology.</a:t>
            </a:r>
            <a:endParaRPr lang="en-US" dirty="0" smtClean="0"/>
          </a:p>
          <a:p>
            <a:endParaRPr lang="en-US" dirty="0" smtClean="0"/>
          </a:p>
          <a:p>
            <a:r>
              <a:rPr lang="en-US" dirty="0" smtClean="0"/>
              <a:t>Psychological factors which interfere with rational thinking include cognitive biases according to Ritter (2003)  (which we will examine in more detail in the next slide, but in summary we have heuristics, overconfidence, mental accounting, framing, representativeness, conservatism, and disposition effect) and also overall emotional reactivity according to Andrew Lo at al</a:t>
            </a:r>
            <a:r>
              <a:rPr lang="en-US" baseline="0" dirty="0" smtClean="0"/>
              <a:t> (2005)</a:t>
            </a:r>
            <a:endParaRPr lang="en-US" dirty="0" smtClean="0"/>
          </a:p>
          <a:p>
            <a:endParaRPr lang="en-US" dirty="0" smtClean="0"/>
          </a:p>
          <a:p>
            <a:r>
              <a:rPr lang="en-US" sz="1200" kern="1200" dirty="0" smtClean="0">
                <a:solidFill>
                  <a:schemeClr val="tx1"/>
                </a:solidFill>
                <a:latin typeface="+mn-lt"/>
                <a:ea typeface="+mn-ea"/>
                <a:cs typeface="+mn-cs"/>
              </a:rPr>
              <a:t>This means that even if</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 possess the optimal amount of accurate information, the way we process information leads us to mentally overweight the information which confirms our a-priori beliefs and expectations, and to focus on more recent or more memorable information. The result is that our judgments are subject to several biases, and our decisions are therefore not objective or rational,</a:t>
            </a:r>
            <a:r>
              <a:rPr lang="en-US" sz="1200" kern="1200" baseline="0" dirty="0" smtClean="0">
                <a:solidFill>
                  <a:schemeClr val="tx1"/>
                </a:solidFill>
                <a:latin typeface="+mn-lt"/>
                <a:ea typeface="+mn-ea"/>
                <a:cs typeface="+mn-cs"/>
              </a:rPr>
              <a:t> according to Kahneman and </a:t>
            </a:r>
            <a:r>
              <a:rPr lang="en-US" sz="1200" kern="1200" baseline="0" dirty="0" err="1" smtClean="0">
                <a:solidFill>
                  <a:schemeClr val="tx1"/>
                </a:solidFill>
                <a:latin typeface="+mn-lt"/>
                <a:ea typeface="+mn-ea"/>
                <a:cs typeface="+mn-cs"/>
              </a:rPr>
              <a:t>Tversky</a:t>
            </a:r>
            <a:r>
              <a:rPr lang="en-US" sz="1200" kern="1200" baseline="0" dirty="0" smtClean="0">
                <a:solidFill>
                  <a:schemeClr val="tx1"/>
                </a:solidFill>
                <a:latin typeface="+mn-lt"/>
                <a:ea typeface="+mn-ea"/>
                <a:cs typeface="+mn-cs"/>
              </a:rPr>
              <a:t> (who won the Nobel prize for this work by the way).</a:t>
            </a:r>
            <a:endParaRPr lang="en-TT" sz="1200" kern="1200" dirty="0" smtClean="0">
              <a:solidFill>
                <a:schemeClr val="tx1"/>
              </a:solidFill>
              <a:latin typeface="+mn-lt"/>
              <a:ea typeface="+mn-ea"/>
              <a:cs typeface="+mn-cs"/>
            </a:endParaRPr>
          </a:p>
          <a:p>
            <a:endParaRPr lang="en-US" dirty="0" smtClean="0"/>
          </a:p>
          <a:p>
            <a:r>
              <a:rPr lang="en-US" dirty="0" smtClean="0"/>
              <a:t>According to </a:t>
            </a:r>
            <a:r>
              <a:rPr lang="en-US" dirty="0" err="1" smtClean="0"/>
              <a:t>Slovic</a:t>
            </a:r>
            <a:r>
              <a:rPr lang="en-US" dirty="0" smtClean="0"/>
              <a:t> et al (1980) the attribution bias causes most people to overestimate (underestimate) the degree to which we are responsible for our successes (failures), and this leads to overconfidence in one’s abilities.  Overconfidence causes us to underestimate how little we know, how much more information is truly needed to properly assess the risks we face, and to overestimate the precision of our estimates.</a:t>
            </a:r>
          </a:p>
          <a:p>
            <a:endParaRPr lang="en-US" dirty="0" smtClean="0"/>
          </a:p>
          <a:p>
            <a:r>
              <a:rPr lang="en-US" b="1" dirty="0" smtClean="0"/>
              <a:t>Contradictory to mainstream finance therefore, we are not rational, and we do not interpret information accurately.</a:t>
            </a:r>
          </a:p>
          <a:p>
            <a:endParaRPr lang="en-US"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7</a:t>
            </a:fld>
            <a:endParaRPr lang="en-T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US" dirty="0" smtClean="0"/>
              <a:t>Now we turn to the literature on biases mentioned earlier.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According to </a:t>
            </a:r>
            <a:r>
              <a:rPr lang="en-US" sz="1200" kern="1200" dirty="0" err="1" smtClean="0">
                <a:solidFill>
                  <a:schemeClr val="tx1"/>
                </a:solidFill>
                <a:latin typeface="+mn-lt"/>
                <a:ea typeface="+mn-ea"/>
                <a:cs typeface="+mn-cs"/>
              </a:rPr>
              <a:t>Gilovich</a:t>
            </a:r>
            <a:r>
              <a:rPr lang="en-US" sz="1200" kern="1200" dirty="0" smtClean="0">
                <a:solidFill>
                  <a:schemeClr val="tx1"/>
                </a:solidFill>
                <a:latin typeface="+mn-lt"/>
                <a:ea typeface="+mn-ea"/>
                <a:cs typeface="+mn-cs"/>
              </a:rPr>
              <a:t> et al (2002)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mental decision making shortcuts our brains take, called heuristics, can lead to biases and sub-optimal interpretation of available information, particularly when there is a change in the message contained in the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According to </a:t>
            </a:r>
            <a:r>
              <a:rPr lang="en-US" dirty="0" err="1" smtClean="0"/>
              <a:t>Bovi</a:t>
            </a:r>
            <a:r>
              <a:rPr lang="en-US" dirty="0" smtClean="0"/>
              <a:t> (2009) It is important to note that these biases and heuristics (mental shortcuts) affect the vast majority of the population and can therefore be assumed to affect financial market participants. (sunscreen)</a:t>
            </a:r>
          </a:p>
          <a:p>
            <a:endParaRPr lang="en-US" dirty="0" smtClean="0"/>
          </a:p>
          <a:p>
            <a:r>
              <a:rPr lang="en-US" dirty="0" smtClean="0"/>
              <a:t>Interestingly, according to Shiller</a:t>
            </a:r>
            <a:r>
              <a:rPr lang="en-US" baseline="0" dirty="0" smtClean="0"/>
              <a:t> (</a:t>
            </a:r>
            <a:r>
              <a:rPr lang="en-US" dirty="0" smtClean="0"/>
              <a:t>1984) these biases are not static – his research has shown that the level of significance assigned to different types of information from different sources varies as market conditions change, or even as “fashion” changes. (Soros versus </a:t>
            </a:r>
            <a:r>
              <a:rPr lang="en-US" dirty="0" err="1" smtClean="0"/>
              <a:t>Roubini</a:t>
            </a:r>
            <a:r>
              <a:rPr lang="en-US" dirty="0" smtClean="0"/>
              <a:t> versus Buffet)</a:t>
            </a:r>
          </a:p>
          <a:p>
            <a:endParaRPr lang="en-US" dirty="0" smtClean="0"/>
          </a:p>
          <a:p>
            <a:r>
              <a:rPr lang="en-US" dirty="0" err="1" smtClean="0"/>
              <a:t>Bovi</a:t>
            </a:r>
            <a:r>
              <a:rPr lang="en-US" dirty="0" smtClean="0"/>
              <a:t> (2009) also stated that “psychology is silent on the magnitude of the biases, and on whether the effects of the biases are constant over time and/or are homogeneous across individuals” so that this inability to generalize hampers the opportunities for meaningful hypothesis testing in this regard.</a:t>
            </a:r>
          </a:p>
          <a:p>
            <a:endParaRPr lang="en-US" dirty="0" smtClean="0"/>
          </a:p>
          <a:p>
            <a:r>
              <a:rPr lang="en-US" b="1" dirty="0" smtClean="0"/>
              <a:t>So these biases mean that we do not interpret</a:t>
            </a:r>
            <a:r>
              <a:rPr lang="en-US" b="1" baseline="0" dirty="0" smtClean="0"/>
              <a:t> information (perfect or otherwise) in a rational manner, as mainstream finance theories would have us believe.</a:t>
            </a:r>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45F1B45-CDAB-460B-BE41-D312234C1654}" type="slidenum">
              <a:rPr lang="en-TT" smtClean="0"/>
              <a:pPr/>
              <a:t>8</a:t>
            </a:fld>
            <a:endParaRPr lang="en-T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43400"/>
            <a:ext cx="6858000" cy="4800600"/>
          </a:xfrm>
        </p:spPr>
        <p:txBody>
          <a:bodyPr>
            <a:normAutofit/>
          </a:bodyPr>
          <a:lstStyle/>
          <a:p>
            <a:r>
              <a:rPr lang="en-US" dirty="0" smtClean="0"/>
              <a:t>We now turn to the literature on how investors  actually behave.</a:t>
            </a:r>
          </a:p>
          <a:p>
            <a:endParaRPr lang="en-US" dirty="0" smtClean="0"/>
          </a:p>
          <a:p>
            <a:r>
              <a:rPr lang="en-US" dirty="0" smtClean="0"/>
              <a:t>In 2003,</a:t>
            </a:r>
            <a:r>
              <a:rPr lang="en-US" baseline="0" dirty="0" smtClean="0"/>
              <a:t> Shiller stated that </a:t>
            </a:r>
            <a:r>
              <a:rPr lang="en-US" dirty="0" smtClean="0"/>
              <a:t>Investors are risk loving – and only if risk aversion is pegged at unrealistically high levels does efficient markets hypothesis and rational expectations theory explain the volatility of the market overall.  </a:t>
            </a:r>
          </a:p>
          <a:p>
            <a:endParaRPr lang="en-US" dirty="0" smtClean="0"/>
          </a:p>
          <a:p>
            <a:r>
              <a:rPr lang="en-US" dirty="0" smtClean="0"/>
              <a:t>Experts are equally prone to overconfidence as are lay persons, thereby amplifying the risks we all face when inappropriate policy decisions are made as a result.</a:t>
            </a:r>
          </a:p>
          <a:p>
            <a:endParaRPr lang="en-US" dirty="0" smtClean="0"/>
          </a:p>
          <a:p>
            <a:r>
              <a:rPr lang="en-US" dirty="0" smtClean="0"/>
              <a:t>Studies done by</a:t>
            </a:r>
            <a:r>
              <a:rPr lang="en-US" baseline="0" dirty="0" smtClean="0"/>
              <a:t> </a:t>
            </a:r>
            <a:r>
              <a:rPr lang="en-US" sz="1200" kern="1200" dirty="0" err="1" smtClean="0">
                <a:solidFill>
                  <a:schemeClr val="tx1"/>
                </a:solidFill>
                <a:latin typeface="+mn-lt"/>
                <a:ea typeface="+mn-ea"/>
                <a:cs typeface="+mn-cs"/>
              </a:rPr>
              <a:t>Gervais</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Odean</a:t>
            </a:r>
            <a:r>
              <a:rPr lang="en-US" sz="1200" kern="1200" dirty="0" smtClean="0">
                <a:solidFill>
                  <a:schemeClr val="tx1"/>
                </a:solidFill>
                <a:latin typeface="+mn-lt"/>
                <a:ea typeface="+mn-ea"/>
                <a:cs typeface="+mn-cs"/>
              </a:rPr>
              <a:t> (2001)</a:t>
            </a:r>
            <a:r>
              <a:rPr lang="en-US" sz="1200" kern="1200" baseline="0" dirty="0" smtClean="0">
                <a:solidFill>
                  <a:schemeClr val="tx1"/>
                </a:solidFill>
                <a:latin typeface="+mn-lt"/>
                <a:ea typeface="+mn-ea"/>
                <a:cs typeface="+mn-cs"/>
              </a:rPr>
              <a:t> </a:t>
            </a:r>
            <a:r>
              <a:rPr lang="en-US" dirty="0" smtClean="0"/>
              <a:t>show that the most overconfident traders were found to be successful – but</a:t>
            </a:r>
            <a:r>
              <a:rPr lang="en-US" baseline="0" dirty="0" smtClean="0"/>
              <a:t> not the MOST successful</a:t>
            </a:r>
            <a:r>
              <a:rPr lang="en-US" dirty="0" smtClean="0"/>
              <a:t>. The direction of causation</a:t>
            </a:r>
            <a:r>
              <a:rPr lang="en-US" baseline="0" dirty="0" smtClean="0"/>
              <a:t> is unclear, </a:t>
            </a:r>
            <a:r>
              <a:rPr lang="en-US" dirty="0" smtClean="0"/>
              <a:t>but what is clear is that there isn’t a perfectly positive correlation. </a:t>
            </a:r>
          </a:p>
          <a:p>
            <a:endParaRPr lang="en-US" dirty="0" smtClean="0"/>
          </a:p>
          <a:p>
            <a:r>
              <a:rPr lang="en-US" dirty="0" err="1" smtClean="0"/>
              <a:t>Shiller’s</a:t>
            </a:r>
            <a:r>
              <a:rPr lang="en-US" dirty="0" smtClean="0"/>
              <a:t> 1987 study of traders’ behavior during the stock market crash in October</a:t>
            </a:r>
            <a:r>
              <a:rPr lang="en-US" baseline="0" dirty="0" smtClean="0"/>
              <a:t> of that year, </a:t>
            </a:r>
            <a:r>
              <a:rPr lang="en-US" dirty="0" smtClean="0"/>
              <a:t>revealed that no data, news story or </a:t>
            </a:r>
            <a:r>
              <a:rPr lang="en-US" dirty="0" err="1" smtClean="0"/>
              <a:t>rumour</a:t>
            </a:r>
            <a:r>
              <a:rPr lang="en-US" dirty="0" smtClean="0"/>
              <a:t> was responsible for investor behavior. That study showed that the previous day’s drop in the market itself, rather than any other information, is what precipitated a sell reaction from the vast majority of traders. </a:t>
            </a:r>
          </a:p>
          <a:p>
            <a:endParaRPr lang="en-US" dirty="0" smtClean="0"/>
          </a:p>
          <a:p>
            <a:r>
              <a:rPr lang="en-US" dirty="0" smtClean="0"/>
              <a:t>According to </a:t>
            </a:r>
            <a:r>
              <a:rPr lang="en-US" dirty="0" err="1" smtClean="0"/>
              <a:t>Bikhchandani</a:t>
            </a:r>
            <a:r>
              <a:rPr lang="en-US" dirty="0" smtClean="0"/>
              <a:t> and Sharma (2001), such herd behavior means that investors effectively ignore all other relevant (even contradictory) information and focus solely on the nature of other investors’ actions, and deliberately decide to act similarly.</a:t>
            </a:r>
          </a:p>
          <a:p>
            <a:endParaRPr lang="en-US" dirty="0" smtClean="0"/>
          </a:p>
          <a:p>
            <a:r>
              <a:rPr lang="en-US" b="1" dirty="0" smtClean="0"/>
              <a:t>All of these </a:t>
            </a:r>
            <a:r>
              <a:rPr lang="en-US" b="1" dirty="0" err="1" smtClean="0"/>
              <a:t>behaviours</a:t>
            </a:r>
            <a:r>
              <a:rPr lang="en-US" b="1" dirty="0" smtClean="0"/>
              <a:t> contradict what the mainstream finance theories tell us about how investors behave, and therefore, how the markets ACTUALLY operate.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45F1B45-CDAB-460B-BE41-D312234C1654}" type="slidenum">
              <a:rPr lang="en-TT" smtClean="0"/>
              <a:pPr/>
              <a:t>9</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6A425F-D98D-4766-8626-1822005C17DB}" type="datetimeFigureOut">
              <a:rPr lang="en-US" smtClean="0"/>
              <a:pPr/>
              <a:t>6/23/2011</a:t>
            </a:fld>
            <a:endParaRPr lang="en-TT"/>
          </a:p>
        </p:txBody>
      </p:sp>
      <p:sp>
        <p:nvSpPr>
          <p:cNvPr id="19" name="Footer Placeholder 18"/>
          <p:cNvSpPr>
            <a:spLocks noGrp="1"/>
          </p:cNvSpPr>
          <p:nvPr>
            <p:ph type="ftr" sz="quarter" idx="11"/>
          </p:nvPr>
        </p:nvSpPr>
        <p:spPr/>
        <p:txBody>
          <a:bodyPr/>
          <a:lstStyle/>
          <a:p>
            <a:endParaRPr lang="en-TT"/>
          </a:p>
        </p:txBody>
      </p:sp>
      <p:sp>
        <p:nvSpPr>
          <p:cNvPr id="27" name="Slide Number Placeholder 26"/>
          <p:cNvSpPr>
            <a:spLocks noGrp="1"/>
          </p:cNvSpPr>
          <p:nvPr>
            <p:ph type="sldNum" sz="quarter" idx="12"/>
          </p:nvPr>
        </p:nvSpPr>
        <p:spPr/>
        <p:txBody>
          <a:bodyPr/>
          <a:lstStyle/>
          <a:p>
            <a:fld id="{B255886A-C225-4EB3-90E0-00004A43742B}" type="slidenum">
              <a:rPr lang="en-TT" smtClean="0"/>
              <a:pPr/>
              <a:t>‹#›</a:t>
            </a:fld>
            <a:endParaRPr lang="en-T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425F-D98D-4766-8626-1822005C17DB}" type="datetimeFigureOut">
              <a:rPr lang="en-US" smtClean="0"/>
              <a:pPr/>
              <a:t>6/23/2011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425F-D98D-4766-8626-1822005C17DB}" type="datetimeFigureOut">
              <a:rPr lang="en-US" smtClean="0"/>
              <a:pPr/>
              <a:t>6/23/2011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425F-D98D-4766-8626-1822005C17DB}" type="datetimeFigureOut">
              <a:rPr lang="en-US" smtClean="0"/>
              <a:pPr/>
              <a:t>6/23/2011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6A425F-D98D-4766-8626-1822005C17DB}" type="datetimeFigureOut">
              <a:rPr lang="en-US" smtClean="0"/>
              <a:pPr/>
              <a:t>6/23/2011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B255886A-C225-4EB3-90E0-00004A43742B}" type="slidenum">
              <a:rPr lang="en-TT" smtClean="0"/>
              <a:pPr/>
              <a:t>‹#›</a:t>
            </a:fld>
            <a:endParaRPr lang="en-T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6A425F-D98D-4766-8626-1822005C17DB}" type="datetimeFigureOut">
              <a:rPr lang="en-US" smtClean="0"/>
              <a:pPr/>
              <a:t>6/23/2011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6A425F-D98D-4766-8626-1822005C17DB}" type="datetimeFigureOut">
              <a:rPr lang="en-US" smtClean="0"/>
              <a:pPr/>
              <a:t>6/23/2011</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6A425F-D98D-4766-8626-1822005C17DB}" type="datetimeFigureOut">
              <a:rPr lang="en-US" smtClean="0"/>
              <a:pPr/>
              <a:t>6/23/2011</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A425F-D98D-4766-8626-1822005C17DB}" type="datetimeFigureOut">
              <a:rPr lang="en-US" smtClean="0"/>
              <a:pPr/>
              <a:t>6/23/2011</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6A425F-D98D-4766-8626-1822005C17DB}" type="datetimeFigureOut">
              <a:rPr lang="en-US" smtClean="0"/>
              <a:pPr/>
              <a:t>6/23/2011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B255886A-C225-4EB3-90E0-00004A43742B}" type="slidenum">
              <a:rPr lang="en-TT" smtClean="0"/>
              <a:pPr/>
              <a:t>‹#›</a:t>
            </a:fld>
            <a:endParaRPr lang="en-T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6A425F-D98D-4766-8626-1822005C17DB}" type="datetimeFigureOut">
              <a:rPr lang="en-US" smtClean="0"/>
              <a:pPr/>
              <a:t>6/23/2011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a:xfrm>
            <a:off x="8077200" y="6356350"/>
            <a:ext cx="609600" cy="365125"/>
          </a:xfrm>
        </p:spPr>
        <p:txBody>
          <a:bodyPr/>
          <a:lstStyle/>
          <a:p>
            <a:fld id="{B255886A-C225-4EB3-90E0-00004A43742B}" type="slidenum">
              <a:rPr lang="en-TT" smtClean="0"/>
              <a:pPr/>
              <a:t>‹#›</a:t>
            </a:fld>
            <a:endParaRPr lang="en-T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6A425F-D98D-4766-8626-1822005C17DB}" type="datetimeFigureOut">
              <a:rPr lang="en-US" smtClean="0"/>
              <a:pPr/>
              <a:t>6/23/2011</a:t>
            </a:fld>
            <a:endParaRPr lang="en-T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T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55886A-C225-4EB3-90E0-00004A43742B}" type="slidenum">
              <a:rPr lang="en-TT" smtClean="0"/>
              <a:pPr/>
              <a:t>‹#›</a:t>
            </a:fld>
            <a:endParaRPr lang="en-T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71704"/>
            <a:ext cx="7851648" cy="1828800"/>
          </a:xfrm>
        </p:spPr>
        <p:txBody>
          <a:bodyPr>
            <a:normAutofit fontScale="90000"/>
          </a:bodyPr>
          <a:lstStyle/>
          <a:p>
            <a:r>
              <a:rPr lang="en-TT" dirty="0" smtClean="0"/>
              <a:t>An Investigation of Investor Risk Attitudes in Trinidad and Tobago</a:t>
            </a:r>
            <a:endParaRPr lang="en-TT" dirty="0"/>
          </a:p>
        </p:txBody>
      </p:sp>
      <p:sp>
        <p:nvSpPr>
          <p:cNvPr id="3" name="Subtitle 2"/>
          <p:cNvSpPr>
            <a:spLocks noGrp="1"/>
          </p:cNvSpPr>
          <p:nvPr>
            <p:ph type="subTitle" idx="1"/>
          </p:nvPr>
        </p:nvSpPr>
        <p:spPr>
          <a:xfrm>
            <a:off x="533400" y="4176730"/>
            <a:ext cx="7854696" cy="1752600"/>
          </a:xfrm>
        </p:spPr>
        <p:txBody>
          <a:bodyPr>
            <a:normAutofit fontScale="92500" lnSpcReduction="10000"/>
          </a:bodyPr>
          <a:lstStyle/>
          <a:p>
            <a:r>
              <a:rPr lang="en-TT" dirty="0" smtClean="0"/>
              <a:t>Marla </a:t>
            </a:r>
            <a:r>
              <a:rPr lang="en-TT" dirty="0" err="1" smtClean="0"/>
              <a:t>Dukharan</a:t>
            </a:r>
            <a:endParaRPr lang="en-TT" dirty="0" smtClean="0"/>
          </a:p>
          <a:p>
            <a:r>
              <a:rPr lang="en-TT" dirty="0" smtClean="0"/>
              <a:t>BBF4 </a:t>
            </a:r>
            <a:r>
              <a:rPr lang="en-TT" dirty="0" smtClean="0"/>
              <a:t>Conference</a:t>
            </a:r>
          </a:p>
          <a:p>
            <a:r>
              <a:rPr lang="en-TT" dirty="0" smtClean="0"/>
              <a:t>Trinidad Hilton</a:t>
            </a:r>
            <a:endParaRPr lang="en-TT" dirty="0" smtClean="0"/>
          </a:p>
          <a:p>
            <a:r>
              <a:rPr lang="en-TT" dirty="0" smtClean="0"/>
              <a:t>June 23</a:t>
            </a:r>
            <a:r>
              <a:rPr lang="en-TT" baseline="30000" dirty="0" smtClean="0"/>
              <a:t>rd</a:t>
            </a:r>
            <a:r>
              <a:rPr lang="en-TT" dirty="0" smtClean="0"/>
              <a:t>, 2011</a:t>
            </a:r>
            <a:endParaRPr lang="en-T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Prospect Theory - Assumptions</a:t>
            </a:r>
            <a:endParaRPr lang="en-US" dirty="0"/>
          </a:p>
        </p:txBody>
      </p:sp>
      <p:sp>
        <p:nvSpPr>
          <p:cNvPr id="3" name="Content Placeholder 2"/>
          <p:cNvSpPr>
            <a:spLocks noGrp="1"/>
          </p:cNvSpPr>
          <p:nvPr>
            <p:ph idx="1"/>
          </p:nvPr>
        </p:nvSpPr>
        <p:spPr>
          <a:xfrm>
            <a:off x="457200" y="1935480"/>
            <a:ext cx="8686800" cy="4922520"/>
          </a:xfrm>
        </p:spPr>
        <p:txBody>
          <a:bodyPr>
            <a:normAutofit/>
          </a:bodyPr>
          <a:lstStyle/>
          <a:p>
            <a:r>
              <a:rPr lang="en-US" sz="2800" dirty="0" smtClean="0"/>
              <a:t>Certainty effect </a:t>
            </a:r>
          </a:p>
          <a:p>
            <a:r>
              <a:rPr lang="en-US" sz="2800" dirty="0" smtClean="0"/>
              <a:t>Loss aversion</a:t>
            </a:r>
          </a:p>
          <a:p>
            <a:r>
              <a:rPr lang="en-US" sz="2800" dirty="0" smtClean="0"/>
              <a:t>Non-linear preferences</a:t>
            </a:r>
          </a:p>
          <a:p>
            <a:r>
              <a:rPr lang="en-US" sz="2800" dirty="0" smtClean="0"/>
              <a:t>House money effect</a:t>
            </a:r>
          </a:p>
          <a:p>
            <a:r>
              <a:rPr lang="en-US" sz="2800" dirty="0" smtClean="0"/>
              <a:t>Irrationality</a:t>
            </a:r>
          </a:p>
          <a:p>
            <a:pPr>
              <a:buNone/>
            </a:pPr>
            <a:endParaRPr lang="en-US" sz="2800" dirty="0" smtClean="0"/>
          </a:p>
          <a:p>
            <a:r>
              <a:rPr lang="en-US" sz="2800" dirty="0" smtClean="0"/>
              <a:t>Critique - Prospect theory does not suggest what the market’s reaction to or interpretation of a specific economic event would be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Approach</a:t>
            </a:r>
            <a:endParaRPr lang="en-TT" dirty="0"/>
          </a:p>
        </p:txBody>
      </p:sp>
      <p:sp>
        <p:nvSpPr>
          <p:cNvPr id="3" name="Content Placeholder 2"/>
          <p:cNvSpPr>
            <a:spLocks noGrp="1"/>
          </p:cNvSpPr>
          <p:nvPr>
            <p:ph idx="1"/>
          </p:nvPr>
        </p:nvSpPr>
        <p:spPr>
          <a:xfrm>
            <a:off x="457200" y="1935480"/>
            <a:ext cx="8229600" cy="4922520"/>
          </a:xfrm>
        </p:spPr>
        <p:txBody>
          <a:bodyPr>
            <a:normAutofit fontScale="92500" lnSpcReduction="10000"/>
          </a:bodyPr>
          <a:lstStyle/>
          <a:p>
            <a:pPr lvl="0"/>
            <a:r>
              <a:rPr lang="en-TT" sz="2800" dirty="0" smtClean="0"/>
              <a:t>Test the Trinidad and Tobago Composite Index (TTCI) to determine investor risk attitudes</a:t>
            </a:r>
          </a:p>
          <a:p>
            <a:pPr lvl="0"/>
            <a:endParaRPr lang="en-TT" sz="2800" dirty="0" smtClean="0"/>
          </a:p>
          <a:p>
            <a:pPr lvl="0"/>
            <a:r>
              <a:rPr lang="en-TT" sz="2800" dirty="0" smtClean="0"/>
              <a:t>Test risk attitudes over time, and across varying reading results</a:t>
            </a:r>
          </a:p>
          <a:p>
            <a:pPr lvl="0"/>
            <a:endParaRPr lang="en-TT" sz="2800" dirty="0" smtClean="0"/>
          </a:p>
          <a:p>
            <a:pPr lvl="0"/>
            <a:r>
              <a:rPr lang="en-TT" sz="2800" dirty="0" smtClean="0"/>
              <a:t>Test to determine whether risk preferences determine the index value (as expected utility theory holds)</a:t>
            </a:r>
          </a:p>
          <a:p>
            <a:pPr lvl="0"/>
            <a:endParaRPr lang="en-TT" sz="2800" dirty="0" smtClean="0"/>
          </a:p>
          <a:p>
            <a:pPr lvl="0"/>
            <a:r>
              <a:rPr lang="en-TT" sz="2800" dirty="0" smtClean="0"/>
              <a:t>Conduct a survey of </a:t>
            </a:r>
            <a:r>
              <a:rPr lang="en-TT" sz="2800" dirty="0" err="1" smtClean="0"/>
              <a:t>Trini</a:t>
            </a:r>
            <a:r>
              <a:rPr lang="en-TT" sz="2800" dirty="0" smtClean="0"/>
              <a:t> finance professionals and investors to verify empirical results</a:t>
            </a:r>
          </a:p>
          <a:p>
            <a:pPr marL="514350" lvl="0" indent="-514350">
              <a:buFont typeface="+mj-lt"/>
              <a:buAutoNum type="arabicParenR"/>
            </a:pPr>
            <a:endParaRPr lang="en-US" dirty="0" smtClean="0"/>
          </a:p>
          <a:p>
            <a:endParaRPr lang="en-T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r>
              <a:rPr lang="en-US" dirty="0" smtClean="0"/>
              <a:t>V(x)=max</a:t>
            </a:r>
            <a:r>
              <a:rPr lang="en-US" baseline="-25000" dirty="0" smtClean="0"/>
              <a:t>i</a:t>
            </a:r>
            <a:r>
              <a:rPr lang="en-US" dirty="0" smtClean="0"/>
              <a:t> EU(X</a:t>
            </a:r>
            <a:r>
              <a:rPr lang="en-US" baseline="30000" dirty="0" smtClean="0"/>
              <a:t>T</a:t>
            </a:r>
            <a:r>
              <a:rPr lang="en-US" dirty="0" smtClean="0"/>
              <a:t>) </a:t>
            </a:r>
            <a:r>
              <a:rPr lang="en-US" baseline="30000" dirty="0" smtClean="0"/>
              <a:t> </a:t>
            </a:r>
            <a:endParaRPr lang="en-US" dirty="0" smtClean="0"/>
          </a:p>
          <a:p>
            <a:endParaRPr lang="en-US" dirty="0" smtClean="0"/>
          </a:p>
          <a:p>
            <a:r>
              <a:rPr lang="en-US" dirty="0" err="1" smtClean="0"/>
              <a:t>i</a:t>
            </a:r>
            <a:r>
              <a:rPr lang="en-US" dirty="0" smtClean="0"/>
              <a:t>=-(u-r)V</a:t>
            </a:r>
            <a:r>
              <a:rPr lang="en-US" baseline="-25000" dirty="0" smtClean="0"/>
              <a:t>x</a:t>
            </a:r>
            <a:r>
              <a:rPr lang="en-US" dirty="0" smtClean="0"/>
              <a:t> / </a:t>
            </a:r>
            <a:r>
              <a:rPr lang="el-GR" dirty="0" smtClean="0"/>
              <a:t>σ</a:t>
            </a:r>
            <a:r>
              <a:rPr lang="en-US" baseline="30000" dirty="0" smtClean="0"/>
              <a:t>2 </a:t>
            </a:r>
            <a:r>
              <a:rPr lang="en-US" dirty="0" smtClean="0"/>
              <a:t> </a:t>
            </a:r>
            <a:r>
              <a:rPr lang="en-US" dirty="0" err="1" smtClean="0"/>
              <a:t>V</a:t>
            </a:r>
            <a:r>
              <a:rPr lang="en-US" baseline="-25000" dirty="0" err="1" smtClean="0"/>
              <a:t>xx</a:t>
            </a:r>
            <a:endParaRPr lang="en-US" baseline="-25000" dirty="0" smtClean="0"/>
          </a:p>
          <a:p>
            <a:endParaRPr lang="en-US" baseline="-25000" dirty="0" smtClean="0"/>
          </a:p>
          <a:p>
            <a:pPr>
              <a:buNone/>
            </a:pPr>
            <a:r>
              <a:rPr lang="en-US" sz="2100" dirty="0" smtClean="0"/>
              <a:t>Where:</a:t>
            </a:r>
          </a:p>
          <a:p>
            <a:pPr>
              <a:buNone/>
            </a:pPr>
            <a:r>
              <a:rPr lang="en-US" sz="2100" dirty="0" err="1" smtClean="0"/>
              <a:t>i</a:t>
            </a:r>
            <a:r>
              <a:rPr lang="en-US" sz="2100" dirty="0" smtClean="0"/>
              <a:t>= Trinidad and Tobago Composite Index</a:t>
            </a:r>
          </a:p>
          <a:p>
            <a:pPr>
              <a:buNone/>
            </a:pPr>
            <a:r>
              <a:rPr lang="en-US" sz="2100" dirty="0" smtClean="0"/>
              <a:t>V= indirect utility function or value function</a:t>
            </a:r>
          </a:p>
          <a:p>
            <a:pPr>
              <a:buNone/>
            </a:pPr>
            <a:r>
              <a:rPr lang="en-US" sz="2100" dirty="0" smtClean="0"/>
              <a:t>U= direct utility function</a:t>
            </a:r>
          </a:p>
          <a:p>
            <a:pPr>
              <a:buNone/>
            </a:pPr>
            <a:r>
              <a:rPr lang="en-US" sz="2100" dirty="0" smtClean="0"/>
              <a:t>x= initial wealth</a:t>
            </a:r>
          </a:p>
          <a:p>
            <a:pPr>
              <a:buNone/>
            </a:pPr>
            <a:r>
              <a:rPr lang="en-US" sz="2100" dirty="0" smtClean="0"/>
              <a:t>X</a:t>
            </a:r>
            <a:r>
              <a:rPr lang="en-US" sz="2100" baseline="30000" dirty="0" smtClean="0"/>
              <a:t>T</a:t>
            </a:r>
            <a:r>
              <a:rPr lang="en-US" sz="2100" dirty="0" smtClean="0"/>
              <a:t>= terminal wealth</a:t>
            </a:r>
          </a:p>
          <a:p>
            <a:pPr>
              <a:buNone/>
            </a:pPr>
            <a:r>
              <a:rPr lang="el-GR" sz="2100" dirty="0" smtClean="0"/>
              <a:t>σ</a:t>
            </a:r>
            <a:r>
              <a:rPr lang="en-US" sz="2100" baseline="30000" dirty="0" smtClean="0"/>
              <a:t>2 </a:t>
            </a:r>
            <a:r>
              <a:rPr lang="en-US" sz="2100" dirty="0" smtClean="0"/>
              <a:t>= variance, volatility of the index</a:t>
            </a:r>
          </a:p>
          <a:p>
            <a:pPr>
              <a:buNone/>
            </a:pPr>
            <a:r>
              <a:rPr lang="en-US" sz="2100" dirty="0" smtClean="0"/>
              <a:t>u= moving average rate of return on the index</a:t>
            </a:r>
          </a:p>
          <a:p>
            <a:pPr>
              <a:buNone/>
            </a:pPr>
            <a:r>
              <a:rPr lang="en-US" sz="2100" dirty="0" smtClean="0"/>
              <a:t>r= risk free rate of return</a:t>
            </a:r>
          </a:p>
          <a:p>
            <a:pPr>
              <a:buNone/>
            </a:pPr>
            <a:r>
              <a:rPr lang="en-US" sz="1800" dirty="0" err="1" smtClean="0"/>
              <a:t>V</a:t>
            </a:r>
            <a:r>
              <a:rPr lang="en-US" sz="1800" baseline="-25000" dirty="0" err="1" smtClean="0"/>
              <a:t>x</a:t>
            </a:r>
            <a:r>
              <a:rPr lang="en-US" sz="2000" dirty="0" smtClean="0"/>
              <a:t> = the marginal utility of wealth</a:t>
            </a:r>
          </a:p>
          <a:p>
            <a:pPr>
              <a:buNone/>
            </a:pPr>
            <a:r>
              <a:rPr lang="en-US" sz="1800" dirty="0" err="1" smtClean="0"/>
              <a:t>V</a:t>
            </a:r>
            <a:r>
              <a:rPr lang="en-US" sz="1800" baseline="-25000" dirty="0" err="1" smtClean="0"/>
              <a:t>xx</a:t>
            </a:r>
            <a:r>
              <a:rPr lang="en-US" sz="2000" dirty="0" smtClean="0"/>
              <a:t> = the second derivative of wealth</a:t>
            </a:r>
          </a:p>
          <a:p>
            <a:pPr>
              <a:buNone/>
            </a:pPr>
            <a:r>
              <a:rPr lang="en-US" sz="2400" dirty="0" err="1" smtClean="0"/>
              <a:t>V</a:t>
            </a:r>
            <a:r>
              <a:rPr lang="en-US" sz="2400" baseline="-25000" dirty="0" err="1" smtClean="0"/>
              <a:t>x</a:t>
            </a:r>
            <a:r>
              <a:rPr lang="en-US" sz="2400" baseline="-25000" dirty="0" smtClean="0"/>
              <a:t> / </a:t>
            </a:r>
            <a:r>
              <a:rPr lang="en-US" sz="2400" dirty="0" err="1" smtClean="0"/>
              <a:t>V</a:t>
            </a:r>
            <a:r>
              <a:rPr lang="en-US" sz="2400" baseline="-25000" dirty="0" err="1" smtClean="0"/>
              <a:t>xx</a:t>
            </a:r>
            <a:r>
              <a:rPr lang="en-US" sz="2400" dirty="0" smtClean="0"/>
              <a:t> =  </a:t>
            </a:r>
            <a:r>
              <a:rPr lang="el-GR" sz="2400" dirty="0" smtClean="0"/>
              <a:t>Ω</a:t>
            </a:r>
            <a:r>
              <a:rPr lang="en-US" sz="2400" dirty="0" smtClean="0"/>
              <a:t> (the coefficient of risk attitude)</a:t>
            </a:r>
            <a:endParaRPr lang="en-US" sz="2100" dirty="0" smtClean="0"/>
          </a:p>
          <a:p>
            <a:pPr>
              <a:buNone/>
            </a:pPr>
            <a:endParaRPr lang="en-US" sz="21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endParaRPr lang="en-US" dirty="0" smtClean="0"/>
          </a:p>
          <a:p>
            <a:r>
              <a:rPr lang="en-US" dirty="0" smtClean="0"/>
              <a:t>Trinidad and Tobago statistics</a:t>
            </a:r>
          </a:p>
          <a:p>
            <a:pPr lvl="1"/>
            <a:r>
              <a:rPr lang="en-US" dirty="0" smtClean="0"/>
              <a:t>Trinidad and Tobago Composite Index (TTCI) Stock Exchange data – CBTT</a:t>
            </a:r>
          </a:p>
          <a:p>
            <a:pPr lvl="1"/>
            <a:r>
              <a:rPr lang="en-US" dirty="0" smtClean="0"/>
              <a:t>Risk free rate - 90 day Treasury Bill rates – CBTT</a:t>
            </a:r>
          </a:p>
          <a:p>
            <a:pPr lvl="1"/>
            <a:endParaRPr lang="en-US" dirty="0" smtClean="0"/>
          </a:p>
          <a:p>
            <a:r>
              <a:rPr lang="en-US" dirty="0" smtClean="0"/>
              <a:t>Survey data</a:t>
            </a:r>
          </a:p>
          <a:p>
            <a:pPr lvl="1"/>
            <a:r>
              <a:rPr lang="en-US" dirty="0" smtClean="0"/>
              <a:t>Short multiple choice survey on domestic investor risk attitudes and </a:t>
            </a:r>
            <a:r>
              <a:rPr lang="en-US" dirty="0" err="1" smtClean="0"/>
              <a:t>behaviours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The TTCI</a:t>
            </a:r>
            <a:endParaRPr lang="en-TT"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endParaRPr lang="en-US" dirty="0" smtClean="0"/>
          </a:p>
          <a:p>
            <a:r>
              <a:rPr lang="en-US" dirty="0" smtClean="0"/>
              <a:t>We conduct non-linear least squares regressions on e-views, using the model and data discussed</a:t>
            </a:r>
          </a:p>
          <a:p>
            <a:endParaRPr lang="en-US" dirty="0" smtClean="0"/>
          </a:p>
          <a:p>
            <a:r>
              <a:rPr lang="en-US" dirty="0" smtClean="0"/>
              <a:t>We test the TTCI for risk attitude, and the effect of investment time horizons</a:t>
            </a:r>
          </a:p>
          <a:p>
            <a:endParaRPr lang="en-US" dirty="0" smtClean="0"/>
          </a:p>
          <a:p>
            <a:pPr marL="274320" lvl="1" indent="-274320">
              <a:buClr>
                <a:schemeClr val="accent3"/>
              </a:buClr>
              <a:buSzPct val="95000"/>
            </a:pPr>
            <a:r>
              <a:rPr lang="en-US" sz="2600" dirty="0" smtClean="0"/>
              <a:t>Survey data – 36 responses from local investors, portfolio managers, traders etc., to a short survey</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TTCI – Values for </a:t>
            </a:r>
            <a:r>
              <a:rPr lang="el-GR" dirty="0" smtClean="0"/>
              <a:t>Ω</a:t>
            </a:r>
            <a:endParaRPr lang="en-TT" dirty="0"/>
          </a:p>
        </p:txBody>
      </p:sp>
      <p:pic>
        <p:nvPicPr>
          <p:cNvPr id="3075" name="Picture 3"/>
          <p:cNvPicPr>
            <a:picLocks noChangeAspect="1" noChangeArrowheads="1"/>
          </p:cNvPicPr>
          <p:nvPr/>
        </p:nvPicPr>
        <p:blipFill>
          <a:blip r:embed="rId3"/>
          <a:srcRect/>
          <a:stretch>
            <a:fillRect/>
          </a:stretch>
        </p:blipFill>
        <p:spPr bwMode="auto">
          <a:xfrm>
            <a:off x="1914027" y="2871788"/>
            <a:ext cx="5086865" cy="2343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Empirical Results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endParaRPr lang="en-TT" dirty="0" smtClean="0"/>
          </a:p>
          <a:p>
            <a:r>
              <a:rPr lang="en-TT" sz="2800" dirty="0" smtClean="0"/>
              <a:t>TTCI investors are risk loving – whether gains / losses being realized</a:t>
            </a:r>
          </a:p>
          <a:p>
            <a:endParaRPr lang="en-US" sz="2800" dirty="0" smtClean="0"/>
          </a:p>
          <a:p>
            <a:r>
              <a:rPr lang="en-TT" sz="2800" dirty="0" smtClean="0"/>
              <a:t>TTCI investor preferences are dependent on the value of the index, but the converse is not true</a:t>
            </a:r>
          </a:p>
          <a:p>
            <a:endParaRPr lang="en-TT" sz="2800" dirty="0" smtClean="0"/>
          </a:p>
          <a:p>
            <a:r>
              <a:rPr lang="en-TT" sz="2800" dirty="0" smtClean="0"/>
              <a:t>Risk appetite increases at a decreasing rate over the investment time horizon</a:t>
            </a:r>
          </a:p>
          <a:p>
            <a:endParaRPr lang="en-TT"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Trinidad Survey Results</a:t>
            </a:r>
            <a:endParaRPr lang="en-US" dirty="0"/>
          </a:p>
        </p:txBody>
      </p:sp>
      <p:pic>
        <p:nvPicPr>
          <p:cNvPr id="1027" name="Picture 3"/>
          <p:cNvPicPr>
            <a:picLocks noGrp="1" noChangeAspect="1" noChangeArrowheads="1"/>
          </p:cNvPicPr>
          <p:nvPr>
            <p:ph idx="1"/>
          </p:nvPr>
        </p:nvPicPr>
        <p:blipFill>
          <a:blip r:embed="rId3"/>
          <a:srcRect/>
          <a:stretch>
            <a:fillRect/>
          </a:stretch>
        </p:blipFill>
        <p:spPr bwMode="auto">
          <a:xfrm>
            <a:off x="214282" y="2285992"/>
            <a:ext cx="8731125" cy="3140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sz="2800" dirty="0" smtClean="0"/>
              <a:t>Investors are risk loving across trading results</a:t>
            </a:r>
          </a:p>
          <a:p>
            <a:endParaRPr lang="en-US" sz="2800" dirty="0" smtClean="0"/>
          </a:p>
          <a:p>
            <a:r>
              <a:rPr lang="en-US" sz="2800" dirty="0" smtClean="0"/>
              <a:t>We refute dominant finance theories and Prospect theory</a:t>
            </a:r>
          </a:p>
          <a:p>
            <a:endParaRPr lang="en-US" sz="2800" dirty="0" smtClean="0"/>
          </a:p>
          <a:p>
            <a:r>
              <a:rPr lang="en-TT" sz="2800" dirty="0" smtClean="0"/>
              <a:t>Preferences of investors depend on the value of the index, but the converse is not true</a:t>
            </a:r>
          </a:p>
          <a:p>
            <a:endParaRPr lang="en-TT" sz="2800" dirty="0" smtClean="0"/>
          </a:p>
          <a:p>
            <a:r>
              <a:rPr lang="en-US" sz="2800" dirty="0" smtClean="0"/>
              <a:t>Risk appetite increases over the investment time horizon, at a decreasing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dirty="0" smtClean="0"/>
              <a:t>Motivation</a:t>
            </a:r>
          </a:p>
          <a:p>
            <a:r>
              <a:rPr lang="en-US" dirty="0" smtClean="0"/>
              <a:t>Literature Review</a:t>
            </a:r>
          </a:p>
          <a:p>
            <a:r>
              <a:rPr lang="en-US" dirty="0" smtClean="0"/>
              <a:t>The Approach</a:t>
            </a:r>
          </a:p>
          <a:p>
            <a:r>
              <a:rPr lang="en-US" dirty="0" smtClean="0"/>
              <a:t>The Model</a:t>
            </a:r>
          </a:p>
          <a:p>
            <a:r>
              <a:rPr lang="en-US" dirty="0" smtClean="0"/>
              <a:t>The Data</a:t>
            </a:r>
          </a:p>
          <a:p>
            <a:r>
              <a:rPr lang="en-US" dirty="0" smtClean="0"/>
              <a:t>The Method</a:t>
            </a:r>
          </a:p>
          <a:p>
            <a:r>
              <a:rPr lang="en-US" dirty="0" smtClean="0"/>
              <a:t>The Results</a:t>
            </a:r>
          </a:p>
          <a:p>
            <a:r>
              <a:rPr lang="en-US" dirty="0" smtClean="0"/>
              <a:t>Conclusion and next steps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Next Step</a:t>
            </a:r>
            <a:endParaRPr lang="en-TT" dirty="0"/>
          </a:p>
        </p:txBody>
      </p:sp>
      <p:sp>
        <p:nvSpPr>
          <p:cNvPr id="3" name="Content Placeholder 2"/>
          <p:cNvSpPr>
            <a:spLocks noGrp="1"/>
          </p:cNvSpPr>
          <p:nvPr>
            <p:ph idx="1"/>
          </p:nvPr>
        </p:nvSpPr>
        <p:spPr/>
        <p:txBody>
          <a:bodyPr/>
          <a:lstStyle/>
          <a:p>
            <a:endParaRPr lang="en-TT" dirty="0" smtClean="0"/>
          </a:p>
          <a:p>
            <a:r>
              <a:rPr lang="en-TT" sz="2800" dirty="0" smtClean="0"/>
              <a:t>Prediction of index direction based on quantification of </a:t>
            </a:r>
            <a:r>
              <a:rPr lang="el-GR" sz="2800" dirty="0" smtClean="0"/>
              <a:t>Ω</a:t>
            </a:r>
            <a:endParaRPr lang="en-TT" sz="2800" dirty="0" smtClean="0"/>
          </a:p>
          <a:p>
            <a:pPr>
              <a:buNone/>
            </a:pPr>
            <a:endParaRPr lang="en-TT"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496"/>
            <a:ext cx="8229600" cy="1132732"/>
          </a:xfrm>
        </p:spPr>
        <p:txBody>
          <a:bodyPr/>
          <a:lstStyle/>
          <a:p>
            <a:pPr algn="ctr"/>
            <a:r>
              <a:rPr lang="en-TT" b="1" dirty="0" smtClean="0"/>
              <a:t>Any questions?</a:t>
            </a:r>
            <a:endParaRPr lang="en-TT"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80920" cy="1143000"/>
          </a:xfrm>
        </p:spPr>
        <p:txBody>
          <a:bodyPr>
            <a:normAutofit fontScale="90000"/>
          </a:bodyPr>
          <a:lstStyle/>
          <a:p>
            <a:r>
              <a:rPr lang="en-US" dirty="0" smtClean="0"/>
              <a:t>Mainstream Finance Assumptions</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5" name="Content Placeholder 2"/>
          <p:cNvSpPr txBox="1">
            <a:spLocks/>
          </p:cNvSpPr>
          <p:nvPr/>
        </p:nvSpPr>
        <p:spPr>
          <a:xfrm>
            <a:off x="609600" y="2087880"/>
            <a:ext cx="7962928" cy="4770120"/>
          </a:xfrm>
          <a:prstGeom prst="rect">
            <a:avLst/>
          </a:prstGeom>
        </p:spPr>
        <p:txBody>
          <a:bodyPr vert="horz">
            <a:normAutofit/>
          </a:bodyPr>
          <a:lstStyle/>
          <a:p>
            <a:pPr marL="274320" indent="-274320">
              <a:spcBef>
                <a:spcPct val="20000"/>
              </a:spcBef>
              <a:buClr>
                <a:schemeClr val="accent3"/>
              </a:buClr>
              <a:buSzPct val="100000"/>
              <a:buFont typeface="Arial" pitchFamily="34" charset="0"/>
              <a:buChar char="•"/>
            </a:pPr>
            <a:endParaRPr lang="en-US" sz="2600" dirty="0" smtClean="0"/>
          </a:p>
          <a:p>
            <a:pPr marL="274320" indent="-274320">
              <a:spcBef>
                <a:spcPct val="20000"/>
              </a:spcBef>
              <a:buClr>
                <a:schemeClr val="accent3"/>
              </a:buClr>
              <a:buSzPct val="100000"/>
              <a:buFont typeface="Arial" pitchFamily="34" charset="0"/>
              <a:buChar char="•"/>
            </a:pPr>
            <a:endParaRPr lang="en-US" sz="2600" dirty="0" smtClean="0"/>
          </a:p>
          <a:p>
            <a:pPr marL="274320" indent="-274320">
              <a:spcBef>
                <a:spcPct val="20000"/>
              </a:spcBef>
              <a:buClr>
                <a:schemeClr val="accent3"/>
              </a:buClr>
              <a:buSzPct val="100000"/>
              <a:buFont typeface="Arial" pitchFamily="34" charset="0"/>
              <a:buChar char="•"/>
            </a:pPr>
            <a:endParaRPr lang="en-US" sz="2600" dirty="0" smtClean="0"/>
          </a:p>
          <a:p>
            <a:pPr marL="274320" indent="-274320">
              <a:spcBef>
                <a:spcPct val="20000"/>
              </a:spcBef>
              <a:buClr>
                <a:schemeClr val="accent3"/>
              </a:buClr>
              <a:buSzPct val="100000"/>
              <a:buFont typeface="Arial" pitchFamily="34" charset="0"/>
              <a:buChar char="•"/>
            </a:pPr>
            <a:endParaRPr lang="en-US" sz="2600" dirty="0" smtClean="0"/>
          </a:p>
        </p:txBody>
      </p:sp>
      <p:graphicFrame>
        <p:nvGraphicFramePr>
          <p:cNvPr id="6" name="Table 5"/>
          <p:cNvGraphicFramePr>
            <a:graphicFrameLocks noGrp="1"/>
          </p:cNvGraphicFramePr>
          <p:nvPr/>
        </p:nvGraphicFramePr>
        <p:xfrm>
          <a:off x="1404958" y="2000240"/>
          <a:ext cx="6096000" cy="47548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endParaRPr lang="en-TT"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t>Rationality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t>perfect information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u="sng" dirty="0" smtClean="0"/>
                        <a:t>risk aversion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TT" dirty="0"/>
                    </a:p>
                  </a:txBody>
                  <a:tcPr>
                    <a:solidFill>
                      <a:schemeClr val="accent2">
                        <a:lumMod val="60000"/>
                        <a:lumOff val="4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Expected utility theory</a:t>
                      </a:r>
                    </a:p>
                    <a:p>
                      <a:endParaRPr lang="en-TT" dirty="0"/>
                    </a:p>
                  </a:txBody>
                  <a:tcPr>
                    <a:solidFill>
                      <a:schemeClr val="accent2">
                        <a:lumMod val="60000"/>
                        <a:lumOff val="40000"/>
                      </a:schemeClr>
                    </a:solidFill>
                  </a:tcPr>
                </a:tc>
                <a:tc>
                  <a:txBody>
                    <a:bodyPr/>
                    <a:lstStyle/>
                    <a:p>
                      <a:pPr>
                        <a:buFont typeface="Arial" pitchFamily="34" charset="0"/>
                        <a:buChar char="•"/>
                      </a:pPr>
                      <a:r>
                        <a:rPr lang="en-US" sz="1800" dirty="0" smtClean="0"/>
                        <a:t>Rationality</a:t>
                      </a:r>
                    </a:p>
                    <a:p>
                      <a:pPr>
                        <a:buFont typeface="Arial" pitchFamily="34" charset="0"/>
                        <a:buChar char="•"/>
                      </a:pPr>
                      <a:r>
                        <a:rPr lang="en-US" sz="1800" dirty="0" smtClean="0"/>
                        <a:t>maximizing expected utility</a:t>
                      </a:r>
                    </a:p>
                    <a:p>
                      <a:pPr>
                        <a:buFont typeface="Arial" pitchFamily="34" charset="0"/>
                        <a:buChar char="•"/>
                      </a:pPr>
                      <a:r>
                        <a:rPr lang="en-US" sz="1800" dirty="0" smtClean="0"/>
                        <a:t>risk aversion</a:t>
                      </a:r>
                    </a:p>
                    <a:p>
                      <a:pPr>
                        <a:buFont typeface="Arial" pitchFamily="34" charset="0"/>
                        <a:buChar char="•"/>
                      </a:pPr>
                      <a:r>
                        <a:rPr lang="en-US" sz="1800" dirty="0" smtClean="0"/>
                        <a:t>constant risk preferences</a:t>
                      </a:r>
                    </a:p>
                    <a:p>
                      <a:pPr>
                        <a:buFont typeface="Arial" pitchFamily="34" charset="0"/>
                        <a:buNone/>
                      </a:pPr>
                      <a:endParaRPr lang="en-TT" dirty="0"/>
                    </a:p>
                  </a:txBody>
                  <a:tcPr>
                    <a:solidFill>
                      <a:schemeClr val="accent2">
                        <a:lumMod val="60000"/>
                        <a:lumOff val="4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Efficient-market hypothesis</a:t>
                      </a:r>
                      <a:endParaRPr lang="en-TT" dirty="0"/>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t>rational market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t>perfect information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TT" dirty="0"/>
                    </a:p>
                  </a:txBody>
                  <a:tcPr>
                    <a:solidFill>
                      <a:schemeClr val="accent2">
                        <a:lumMod val="60000"/>
                        <a:lumOff val="4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Rational Expectations</a:t>
                      </a:r>
                    </a:p>
                  </a:txBody>
                  <a:tcPr>
                    <a:solidFill>
                      <a:schemeClr val="accent2">
                        <a:lumMod val="60000"/>
                        <a:lumOff val="40000"/>
                      </a:schemeClr>
                    </a:solidFill>
                  </a:tcPr>
                </a:tc>
                <a:tc>
                  <a:txBody>
                    <a:bodyPr/>
                    <a:lstStyle/>
                    <a:p>
                      <a:pPr>
                        <a:buFont typeface="Arial" pitchFamily="34" charset="0"/>
                        <a:buChar char="•"/>
                      </a:pPr>
                      <a:r>
                        <a:rPr lang="en-US" sz="1800" dirty="0" smtClean="0"/>
                        <a:t>Rationality</a:t>
                      </a:r>
                    </a:p>
                    <a:p>
                      <a:pPr>
                        <a:buFont typeface="Arial" pitchFamily="34" charset="0"/>
                        <a:buChar char="•"/>
                      </a:pPr>
                      <a:r>
                        <a:rPr lang="en-US" sz="1800" dirty="0" smtClean="0"/>
                        <a:t>perfect information</a:t>
                      </a:r>
                    </a:p>
                    <a:p>
                      <a:pPr>
                        <a:buFont typeface="Arial" pitchFamily="34" charset="0"/>
                        <a:buChar char="•"/>
                      </a:pPr>
                      <a:r>
                        <a:rPr lang="en-US" sz="1800" dirty="0" smtClean="0"/>
                        <a:t>risk aversion</a:t>
                      </a:r>
                    </a:p>
                    <a:p>
                      <a:pPr>
                        <a:buFont typeface="Arial" pitchFamily="34" charset="0"/>
                        <a:buChar char="•"/>
                      </a:pPr>
                      <a:endParaRPr lang="en-TT" dirty="0"/>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err="1" smtClean="0"/>
              <a:t>Trini</a:t>
            </a:r>
            <a:r>
              <a:rPr lang="en-TT" dirty="0" smtClean="0"/>
              <a:t> Reality</a:t>
            </a:r>
            <a:endParaRPr lang="en-TT" dirty="0"/>
          </a:p>
        </p:txBody>
      </p:sp>
      <p:sp>
        <p:nvSpPr>
          <p:cNvPr id="3" name="Content Placeholder 2"/>
          <p:cNvSpPr>
            <a:spLocks noGrp="1"/>
          </p:cNvSpPr>
          <p:nvPr>
            <p:ph idx="1"/>
          </p:nvPr>
        </p:nvSpPr>
        <p:spPr>
          <a:xfrm>
            <a:off x="457200" y="1935480"/>
            <a:ext cx="8229600" cy="4922520"/>
          </a:xfrm>
        </p:spPr>
        <p:txBody>
          <a:bodyPr>
            <a:normAutofit fontScale="92500" lnSpcReduction="10000"/>
          </a:bodyPr>
          <a:lstStyle/>
          <a:p>
            <a:r>
              <a:rPr lang="en-US" dirty="0" smtClean="0"/>
              <a:t>Domestic equity market not well understood scientifically</a:t>
            </a:r>
          </a:p>
          <a:p>
            <a:endParaRPr lang="en-TT" dirty="0" smtClean="0"/>
          </a:p>
          <a:p>
            <a:r>
              <a:rPr lang="en-US" dirty="0" smtClean="0"/>
              <a:t>Found to be </a:t>
            </a:r>
            <a:r>
              <a:rPr lang="en-US" u="sng" dirty="0" smtClean="0"/>
              <a:t>underdeveloped</a:t>
            </a:r>
            <a:r>
              <a:rPr lang="en-US" dirty="0" smtClean="0"/>
              <a:t>; narrow, thin and  </a:t>
            </a:r>
            <a:r>
              <a:rPr lang="en-US" u="sng" dirty="0" smtClean="0"/>
              <a:t>inefficient</a:t>
            </a:r>
            <a:r>
              <a:rPr lang="en-US" dirty="0" smtClean="0"/>
              <a:t> </a:t>
            </a:r>
            <a:r>
              <a:rPr lang="en-TT" dirty="0" smtClean="0"/>
              <a:t>(Singh 1995) as a</a:t>
            </a:r>
            <a:r>
              <a:rPr lang="en-US" dirty="0" smtClean="0"/>
              <a:t> limited number of entities are publicly traded </a:t>
            </a:r>
            <a:r>
              <a:rPr lang="en-TT" dirty="0" smtClean="0"/>
              <a:t>(Bourne 1998)</a:t>
            </a:r>
            <a:br>
              <a:rPr lang="en-TT" dirty="0" smtClean="0"/>
            </a:br>
            <a:endParaRPr lang="en-TT" dirty="0" smtClean="0"/>
          </a:p>
          <a:p>
            <a:r>
              <a:rPr lang="en-US" dirty="0" smtClean="0"/>
              <a:t>70% of shares are held by institutional investors and are </a:t>
            </a:r>
            <a:r>
              <a:rPr lang="en-US" u="sng" dirty="0" smtClean="0"/>
              <a:t>not actively traded </a:t>
            </a:r>
            <a:r>
              <a:rPr lang="en-TT" dirty="0" smtClean="0"/>
              <a:t>(Nicholls, Leon and Sergeant 1996)</a:t>
            </a:r>
          </a:p>
          <a:p>
            <a:endParaRPr lang="en-US" dirty="0" smtClean="0"/>
          </a:p>
          <a:p>
            <a:r>
              <a:rPr lang="en-US" dirty="0" smtClean="0"/>
              <a:t>Returns are highly </a:t>
            </a:r>
            <a:r>
              <a:rPr lang="en-US" u="sng" dirty="0" smtClean="0"/>
              <a:t>non-normal</a:t>
            </a:r>
            <a:r>
              <a:rPr lang="en-US" dirty="0" smtClean="0"/>
              <a:t>, and compared to the Jamaican and Barbados stock exchanges, presents the </a:t>
            </a:r>
            <a:r>
              <a:rPr lang="en-TT" dirty="0" smtClean="0"/>
              <a:t>highest return and the lowest risk and, consequently, the largest Sharpe ratio (Watson 2008)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Behavioural Finance</a:t>
            </a:r>
            <a:endParaRPr lang="en-TT" dirty="0"/>
          </a:p>
        </p:txBody>
      </p:sp>
      <p:sp>
        <p:nvSpPr>
          <p:cNvPr id="3" name="Content Placeholder 2"/>
          <p:cNvSpPr>
            <a:spLocks noGrp="1"/>
          </p:cNvSpPr>
          <p:nvPr>
            <p:ph idx="1"/>
          </p:nvPr>
        </p:nvSpPr>
        <p:spPr>
          <a:xfrm>
            <a:off x="457200" y="1935480"/>
            <a:ext cx="8229600" cy="4922520"/>
          </a:xfrm>
        </p:spPr>
        <p:txBody>
          <a:bodyPr>
            <a:normAutofit/>
          </a:bodyPr>
          <a:lstStyle/>
          <a:p>
            <a:endParaRPr lang="en-TT" dirty="0" smtClean="0"/>
          </a:p>
          <a:p>
            <a:r>
              <a:rPr lang="en-TT" sz="2400" dirty="0" smtClean="0"/>
              <a:t>A marriage of finance and psychology, growing  in acceptance</a:t>
            </a:r>
          </a:p>
          <a:p>
            <a:pPr>
              <a:buNone/>
            </a:pPr>
            <a:endParaRPr lang="en-TT" sz="2400" dirty="0" smtClean="0"/>
          </a:p>
          <a:p>
            <a:r>
              <a:rPr lang="en-TT" sz="2400" dirty="0" smtClean="0"/>
              <a:t>Behavioural Finance – dominant finance’s deficiencies are based on </a:t>
            </a:r>
          </a:p>
          <a:p>
            <a:pPr lvl="1"/>
            <a:r>
              <a:rPr lang="en-US" dirty="0" smtClean="0"/>
              <a:t>The way our brains work</a:t>
            </a:r>
          </a:p>
          <a:p>
            <a:pPr lvl="1"/>
            <a:r>
              <a:rPr lang="en-US" dirty="0" smtClean="0"/>
              <a:t>The way the market really works</a:t>
            </a:r>
          </a:p>
          <a:p>
            <a:pPr lvl="1">
              <a:buNone/>
            </a:pPr>
            <a:endParaRPr lang="en-US" dirty="0" smtClean="0"/>
          </a:p>
          <a:p>
            <a:pPr marL="274320" lvl="1" indent="-274320">
              <a:buClr>
                <a:schemeClr val="accent3"/>
              </a:buClr>
              <a:buSzPct val="95000"/>
            </a:pPr>
            <a:r>
              <a:rPr lang="en-US" dirty="0" smtClean="0"/>
              <a:t>Contradictions to assumptions of rationality, perfect information, risk aversion</a:t>
            </a:r>
          </a:p>
          <a:p>
            <a:pPr lvl="1"/>
            <a:endParaRPr lang="en-US" dirty="0" smtClean="0"/>
          </a:p>
          <a:p>
            <a:pPr lvl="1"/>
            <a:endParaRPr lang="en-T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a:t>
            </a:r>
            <a:r>
              <a:rPr lang="en-TT" dirty="0" err="1" smtClean="0"/>
              <a:t>Im</a:t>
            </a:r>
            <a:r>
              <a:rPr lang="en-TT" dirty="0" smtClean="0"/>
              <a:t>)perfect (</a:t>
            </a:r>
            <a:r>
              <a:rPr lang="en-TT" dirty="0" err="1" smtClean="0"/>
              <a:t>mis</a:t>
            </a:r>
            <a:r>
              <a:rPr lang="en-TT" dirty="0" smtClean="0"/>
              <a:t>)information</a:t>
            </a:r>
            <a:endParaRPr lang="en-TT" dirty="0"/>
          </a:p>
        </p:txBody>
      </p:sp>
      <p:sp>
        <p:nvSpPr>
          <p:cNvPr id="3" name="Content Placeholder 2"/>
          <p:cNvSpPr>
            <a:spLocks noGrp="1"/>
          </p:cNvSpPr>
          <p:nvPr>
            <p:ph idx="1"/>
          </p:nvPr>
        </p:nvSpPr>
        <p:spPr/>
        <p:txBody>
          <a:bodyPr/>
          <a:lstStyle/>
          <a:p>
            <a:endParaRPr lang="en-US" sz="2800" dirty="0" smtClean="0"/>
          </a:p>
          <a:p>
            <a:r>
              <a:rPr lang="en-US" sz="2800" dirty="0" smtClean="0"/>
              <a:t>All available information is assumed to be accurately reflected in prices (Samuelson 1965)</a:t>
            </a:r>
          </a:p>
          <a:p>
            <a:pPr lvl="1"/>
            <a:endParaRPr lang="en-TT" sz="2800" dirty="0" smtClean="0"/>
          </a:p>
          <a:p>
            <a:pPr lvl="1"/>
            <a:r>
              <a:rPr lang="en-TT" sz="2800" dirty="0" smtClean="0"/>
              <a:t>Available to whom?</a:t>
            </a:r>
          </a:p>
          <a:p>
            <a:pPr lvl="1"/>
            <a:endParaRPr lang="en-TT" sz="2800" dirty="0" smtClean="0"/>
          </a:p>
          <a:p>
            <a:pPr lvl="1"/>
            <a:r>
              <a:rPr lang="en-TT" sz="2800" dirty="0" smtClean="0"/>
              <a:t>How ‘accurately’ is information </a:t>
            </a:r>
            <a:r>
              <a:rPr lang="en-TT" sz="2800" dirty="0" smtClean="0"/>
              <a:t>truly reflected</a:t>
            </a:r>
            <a:r>
              <a:rPr lang="en-TT" sz="2800" dirty="0" smtClean="0"/>
              <a:t>? </a:t>
            </a:r>
            <a:endParaRPr lang="en-TT"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Psychology</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dirty="0" smtClean="0"/>
              <a:t>Sources of irrationality</a:t>
            </a:r>
          </a:p>
          <a:p>
            <a:pPr lvl="1"/>
            <a:r>
              <a:rPr lang="en-US" dirty="0" smtClean="0"/>
              <a:t>cognitive biases and overall emotional reactivity </a:t>
            </a:r>
          </a:p>
          <a:p>
            <a:r>
              <a:rPr lang="en-US" dirty="0" smtClean="0"/>
              <a:t>We mentally overweight - </a:t>
            </a:r>
          </a:p>
          <a:p>
            <a:pPr lvl="1"/>
            <a:r>
              <a:rPr lang="en-US" dirty="0" smtClean="0"/>
              <a:t>information confirming our expectations</a:t>
            </a:r>
          </a:p>
          <a:p>
            <a:pPr lvl="1"/>
            <a:r>
              <a:rPr lang="en-US" dirty="0" smtClean="0"/>
              <a:t>more recent / memorable information</a:t>
            </a:r>
          </a:p>
          <a:p>
            <a:r>
              <a:rPr lang="en-US" dirty="0" smtClean="0"/>
              <a:t>Overconfidence - </a:t>
            </a:r>
          </a:p>
          <a:p>
            <a:pPr lvl="1"/>
            <a:r>
              <a:rPr lang="en-US" dirty="0" smtClean="0"/>
              <a:t>We overestimate (underestimate) our role in our successes (failures)</a:t>
            </a:r>
          </a:p>
          <a:p>
            <a:pPr lvl="1"/>
            <a:r>
              <a:rPr lang="en-US" dirty="0" smtClean="0"/>
              <a:t>We underestimate our information needs</a:t>
            </a:r>
          </a:p>
          <a:p>
            <a:pPr lvl="1"/>
            <a:r>
              <a:rPr lang="en-US" dirty="0" smtClean="0"/>
              <a:t>We overestimate the precision of our estimates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Biases</a:t>
            </a:r>
            <a:endParaRPr lang="en-US" dirty="0"/>
          </a:p>
        </p:txBody>
      </p:sp>
      <p:sp>
        <p:nvSpPr>
          <p:cNvPr id="3" name="Content Placeholder 2"/>
          <p:cNvSpPr>
            <a:spLocks noGrp="1"/>
          </p:cNvSpPr>
          <p:nvPr>
            <p:ph idx="1"/>
          </p:nvPr>
        </p:nvSpPr>
        <p:spPr>
          <a:xfrm>
            <a:off x="457200" y="1935480"/>
            <a:ext cx="8229600" cy="4922520"/>
          </a:xfrm>
        </p:spPr>
        <p:txBody>
          <a:bodyPr>
            <a:normAutofit lnSpcReduction="10000"/>
          </a:bodyPr>
          <a:lstStyle/>
          <a:p>
            <a:endParaRPr lang="en-US" dirty="0" smtClean="0"/>
          </a:p>
          <a:p>
            <a:r>
              <a:rPr lang="en-US" sz="2800" dirty="0" smtClean="0"/>
              <a:t>Biases make us blind to alternatives</a:t>
            </a:r>
          </a:p>
          <a:p>
            <a:endParaRPr lang="en-US" sz="2800" dirty="0" smtClean="0"/>
          </a:p>
          <a:p>
            <a:r>
              <a:rPr lang="en-US" sz="2800" dirty="0" smtClean="0"/>
              <a:t>Biases and heuristics affect the majority of the population</a:t>
            </a:r>
          </a:p>
          <a:p>
            <a:endParaRPr lang="en-US" sz="2800" dirty="0" smtClean="0"/>
          </a:p>
          <a:p>
            <a:r>
              <a:rPr lang="en-US" sz="2800" dirty="0" smtClean="0"/>
              <a:t>Biases are not static</a:t>
            </a:r>
          </a:p>
          <a:p>
            <a:endParaRPr lang="en-US" sz="2800" dirty="0" smtClean="0"/>
          </a:p>
          <a:p>
            <a:r>
              <a:rPr lang="en-US" sz="2800" dirty="0" smtClean="0"/>
              <a:t>Psychology is silent on the magnitude and (in)consistency of these biases</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Investor </a:t>
            </a:r>
            <a:r>
              <a:rPr lang="en-US" dirty="0" err="1" smtClean="0"/>
              <a:t>Behaviour</a:t>
            </a:r>
            <a:endParaRPr lang="en-US" dirty="0"/>
          </a:p>
        </p:txBody>
      </p:sp>
      <p:sp>
        <p:nvSpPr>
          <p:cNvPr id="3" name="Content Placeholder 2"/>
          <p:cNvSpPr>
            <a:spLocks noGrp="1"/>
          </p:cNvSpPr>
          <p:nvPr>
            <p:ph idx="1"/>
          </p:nvPr>
        </p:nvSpPr>
        <p:spPr>
          <a:xfrm>
            <a:off x="457200" y="1935480"/>
            <a:ext cx="8229600" cy="4922520"/>
          </a:xfrm>
        </p:spPr>
        <p:txBody>
          <a:bodyPr>
            <a:normAutofit fontScale="92500" lnSpcReduction="20000"/>
          </a:bodyPr>
          <a:lstStyle/>
          <a:p>
            <a:r>
              <a:rPr lang="en-US" sz="3000" dirty="0" smtClean="0"/>
              <a:t>Investors are risk loving </a:t>
            </a:r>
          </a:p>
          <a:p>
            <a:endParaRPr lang="en-US" sz="3000" dirty="0" smtClean="0"/>
          </a:p>
          <a:p>
            <a:r>
              <a:rPr lang="en-US" sz="3000" dirty="0" smtClean="0"/>
              <a:t>Experts are equally prone to overconfidence</a:t>
            </a:r>
          </a:p>
          <a:p>
            <a:endParaRPr lang="en-US" sz="3000" dirty="0" smtClean="0"/>
          </a:p>
          <a:p>
            <a:r>
              <a:rPr lang="en-US" sz="3000" dirty="0" smtClean="0"/>
              <a:t>Successful traders were found to be the most overconfident </a:t>
            </a:r>
          </a:p>
          <a:p>
            <a:endParaRPr lang="en-US" sz="3000" dirty="0" smtClean="0"/>
          </a:p>
          <a:p>
            <a:r>
              <a:rPr lang="en-US" sz="3000" dirty="0" smtClean="0"/>
              <a:t>October 1987 stock market crash was precipitated by a decline in the market </a:t>
            </a:r>
          </a:p>
          <a:p>
            <a:endParaRPr lang="en-US" sz="3000" dirty="0" smtClean="0"/>
          </a:p>
          <a:p>
            <a:r>
              <a:rPr lang="en-US" sz="3000" dirty="0" smtClean="0"/>
              <a:t>Herding - investors mimic other investors</a:t>
            </a:r>
          </a:p>
          <a:p>
            <a:endParaRPr lang="en-US" sz="3000"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6609</TotalTime>
  <Words>4014</Words>
  <Application>Microsoft Office PowerPoint</Application>
  <PresentationFormat>On-screen Show (4:3)</PresentationFormat>
  <Paragraphs>356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An Investigation of Investor Risk Attitudes in Trinidad and Tobago</vt:lpstr>
      <vt:lpstr>Outline</vt:lpstr>
      <vt:lpstr>Mainstream Finance Assumptions</vt:lpstr>
      <vt:lpstr>Trini Reality</vt:lpstr>
      <vt:lpstr>Behavioural Finance</vt:lpstr>
      <vt:lpstr>(Im)perfect (mis)information</vt:lpstr>
      <vt:lpstr>Cognitive Psychology</vt:lpstr>
      <vt:lpstr>Biases</vt:lpstr>
      <vt:lpstr>Investor Behaviour</vt:lpstr>
      <vt:lpstr>Prospect Theory - Assumptions</vt:lpstr>
      <vt:lpstr>Approach</vt:lpstr>
      <vt:lpstr>Model</vt:lpstr>
      <vt:lpstr>The Data</vt:lpstr>
      <vt:lpstr>The TTCI</vt:lpstr>
      <vt:lpstr>The Method</vt:lpstr>
      <vt:lpstr>TTCI – Values for Ω</vt:lpstr>
      <vt:lpstr>The Empirical Results</vt:lpstr>
      <vt:lpstr>Trinidad Survey Results</vt:lpstr>
      <vt:lpstr>Conclusion</vt:lpstr>
      <vt:lpstr>Next Step</vt:lpstr>
      <vt:lpstr>Any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Measures of Risk Apetite in Investing</dc:title>
  <dc:creator>Marla</dc:creator>
  <cp:lastModifiedBy>richard</cp:lastModifiedBy>
  <cp:revision>733</cp:revision>
  <dcterms:created xsi:type="dcterms:W3CDTF">2009-09-29T15:13:07Z</dcterms:created>
  <dcterms:modified xsi:type="dcterms:W3CDTF">2011-06-23T11:53:41Z</dcterms:modified>
</cp:coreProperties>
</file>